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media2.mp4" ContentType="video/unknown"/>
  <Override PartName="/ppt/media/media3.mp4"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
  </p:notesMasterIdLst>
  <p:handoutMasterIdLst>
    <p:handoutMasterId r:id="rId56"/>
  </p:handoutMasterIdLst>
  <p:sldIdLst>
    <p:sldId id="427" r:id="rId3"/>
    <p:sldId id="448" r:id="rId5"/>
    <p:sldId id="833" r:id="rId6"/>
    <p:sldId id="834" r:id="rId7"/>
    <p:sldId id="1043" r:id="rId8"/>
    <p:sldId id="1027" r:id="rId9"/>
    <p:sldId id="1028" r:id="rId10"/>
    <p:sldId id="1029" r:id="rId11"/>
    <p:sldId id="1030" r:id="rId12"/>
    <p:sldId id="1031" r:id="rId13"/>
    <p:sldId id="1032" r:id="rId14"/>
    <p:sldId id="673" r:id="rId15"/>
    <p:sldId id="848" r:id="rId16"/>
    <p:sldId id="675" r:id="rId17"/>
    <p:sldId id="676" r:id="rId18"/>
    <p:sldId id="677" r:id="rId19"/>
    <p:sldId id="678" r:id="rId20"/>
    <p:sldId id="679" r:id="rId21"/>
    <p:sldId id="680" r:id="rId22"/>
    <p:sldId id="681" r:id="rId23"/>
    <p:sldId id="682" r:id="rId24"/>
    <p:sldId id="683" r:id="rId25"/>
    <p:sldId id="684" r:id="rId26"/>
    <p:sldId id="685" r:id="rId27"/>
    <p:sldId id="951" r:id="rId28"/>
    <p:sldId id="952" r:id="rId29"/>
    <p:sldId id="954" r:id="rId30"/>
    <p:sldId id="1033" r:id="rId31"/>
    <p:sldId id="649" r:id="rId32"/>
    <p:sldId id="1034" r:id="rId33"/>
    <p:sldId id="664" r:id="rId34"/>
    <p:sldId id="665" r:id="rId35"/>
    <p:sldId id="666" r:id="rId36"/>
    <p:sldId id="667" r:id="rId37"/>
    <p:sldId id="1037" r:id="rId38"/>
    <p:sldId id="1038" r:id="rId39"/>
    <p:sldId id="1042" r:id="rId40"/>
    <p:sldId id="968" r:id="rId41"/>
    <p:sldId id="969" r:id="rId42"/>
    <p:sldId id="970" r:id="rId43"/>
    <p:sldId id="971" r:id="rId44"/>
    <p:sldId id="972" r:id="rId45"/>
    <p:sldId id="973" r:id="rId46"/>
    <p:sldId id="974" r:id="rId47"/>
    <p:sldId id="977" r:id="rId48"/>
    <p:sldId id="978" r:id="rId49"/>
    <p:sldId id="1051" r:id="rId50"/>
    <p:sldId id="1052" r:id="rId51"/>
    <p:sldId id="1050" r:id="rId52"/>
    <p:sldId id="1048" r:id="rId53"/>
    <p:sldId id="979" r:id="rId54"/>
    <p:sldId id="980" r:id="rId5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1pPr>
    <a:lvl2pPr marL="4572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2pPr>
    <a:lvl3pPr marL="9144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3pPr>
    <a:lvl4pPr marL="13716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4pPr>
    <a:lvl5pPr marL="18288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5pPr>
    <a:lvl6pPr marL="22860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6pPr>
    <a:lvl7pPr marL="27432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7pPr>
    <a:lvl8pPr marL="32004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8pPr>
    <a:lvl9pPr marL="36576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9pPr>
  </p:defaultTextStyle>
  <p:extLst>
    <p:ext uri="{521415D9-36F7-43E2-AB2F-B90AF26B5E84}">
      <p14:sectionLst xmlns:p14="http://schemas.microsoft.com/office/powerpoint/2010/main">
        <p14:section name="Default Section" id="{6FAD6724-9147-F842-827E-C162DE29E62F}">
          <p14:sldIdLst>
            <p14:sldId id="427"/>
            <p14:sldId id="674"/>
            <p14:sldId id="389"/>
            <p14:sldId id="448"/>
            <p14:sldId id="437"/>
            <p14:sldId id="450"/>
            <p14:sldId id="435"/>
            <p14:sldId id="544"/>
            <p14:sldId id="545"/>
            <p14:sldId id="574"/>
            <p14:sldId id="489"/>
            <p14:sldId id="698"/>
            <p14:sldId id="686"/>
            <p14:sldId id="687"/>
            <p14:sldId id="688"/>
            <p14:sldId id="689"/>
            <p14:sldId id="690"/>
            <p14:sldId id="691"/>
            <p14:sldId id="692"/>
            <p14:sldId id="693"/>
            <p14:sldId id="694"/>
            <p14:sldId id="695"/>
            <p14:sldId id="696"/>
            <p14:sldId id="697"/>
            <p14:sldId id="578"/>
            <p14:sldId id="579"/>
            <p14:sldId id="438"/>
            <p14:sldId id="673"/>
            <p14:sldId id="525"/>
            <p14:sldId id="675"/>
            <p14:sldId id="676"/>
            <p14:sldId id="677"/>
            <p14:sldId id="678"/>
            <p14:sldId id="679"/>
            <p14:sldId id="680"/>
            <p14:sldId id="681"/>
            <p14:sldId id="682"/>
            <p14:sldId id="683"/>
            <p14:sldId id="684"/>
            <p14:sldId id="685"/>
          </p14:sldIdLst>
        </p14:section>
        <p14:section name="part I" id="{E8DBD397-2276-D449-BF66-9EDE315BA174}">
          <p14:sldIdLst>
            <p14:sldId id="600"/>
            <p14:sldId id="654"/>
            <p14:sldId id="621"/>
            <p14:sldId id="526"/>
            <p14:sldId id="577"/>
            <p14:sldId id="469"/>
            <p14:sldId id="670"/>
            <p14:sldId id="669"/>
            <p14:sldId id="672"/>
            <p14:sldId id="594"/>
            <p14:sldId id="470"/>
            <p14:sldId id="552"/>
            <p14:sldId id="480"/>
            <p14:sldId id="481"/>
            <p14:sldId id="482"/>
            <p14:sldId id="483"/>
            <p14:sldId id="465"/>
            <p14:sldId id="485"/>
            <p14:sldId id="486"/>
            <p14:sldId id="487"/>
            <p14:sldId id="414"/>
            <p14:sldId id="653"/>
            <p14:sldId id="631"/>
            <p14:sldId id="648"/>
            <p14:sldId id="649"/>
            <p14:sldId id="651"/>
            <p14:sldId id="650"/>
            <p14:sldId id="652"/>
            <p14:sldId id="624"/>
            <p14:sldId id="627"/>
            <p14:sldId id="668"/>
            <p14:sldId id="664"/>
            <p14:sldId id="665"/>
            <p14:sldId id="666"/>
            <p14:sldId id="667"/>
            <p14:sldId id="628"/>
            <p14:sldId id="632"/>
            <p14:sldId id="661"/>
            <p14:sldId id="636"/>
            <p14:sldId id="634"/>
            <p14:sldId id="635"/>
            <p14:sldId id="637"/>
            <p14:sldId id="641"/>
            <p14:sldId id="638"/>
            <p14:sldId id="639"/>
            <p14:sldId id="625"/>
            <p14:sldId id="640"/>
            <p14:sldId id="662"/>
            <p14:sldId id="655"/>
            <p14:sldId id="405"/>
            <p14:sldId id="537"/>
            <p14:sldId id="598"/>
            <p14:sldId id="536"/>
            <p14:sldId id="541"/>
            <p14:sldId id="643"/>
            <p14:sldId id="539"/>
            <p14:sldId id="538"/>
            <p14:sldId id="642"/>
            <p14:sldId id="657"/>
            <p14:sldId id="658"/>
            <p14:sldId id="660"/>
            <p14:sldId id="348"/>
            <p14:sldId id="592"/>
            <p14:sldId id="507"/>
            <p14:sldId id="510"/>
            <p14:sldId id="511"/>
            <p14:sldId id="512"/>
            <p14:sldId id="580"/>
            <p14:sldId id="451"/>
            <p14:sldId id="605"/>
            <p14:sldId id="619"/>
            <p14:sldId id="606"/>
            <p14:sldId id="608"/>
            <p14:sldId id="609"/>
            <p14:sldId id="610"/>
            <p14:sldId id="611"/>
            <p14:sldId id="612"/>
            <p14:sldId id="607"/>
            <p14:sldId id="613"/>
            <p14:sldId id="614"/>
            <p14:sldId id="616"/>
            <p14:sldId id="617"/>
            <p14:sldId id="618"/>
            <p14:sldId id="644"/>
            <p14:sldId id="460"/>
            <p14:sldId id="520"/>
            <p14:sldId id="521"/>
            <p14:sldId id="523"/>
            <p14:sldId id="522"/>
            <p14:sldId id="428"/>
            <p14:sldId id="623"/>
            <p14:sldId id="453"/>
            <p14:sldId id="454"/>
            <p14:sldId id="455"/>
            <p14:sldId id="534"/>
            <p14:sldId id="513"/>
            <p14:sldId id="457"/>
            <p14:sldId id="458"/>
            <p14:sldId id="515"/>
            <p14:sldId id="514"/>
            <p14:sldId id="459"/>
            <p14:sldId id="51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A000"/>
    <a:srgbClr val="00BA38"/>
    <a:srgbClr val="F8766D"/>
    <a:srgbClr val="3366FF"/>
    <a:srgbClr val="00B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9" autoAdjust="0"/>
    <p:restoredTop sz="89641" autoAdjust="0"/>
  </p:normalViewPr>
  <p:slideViewPr>
    <p:cSldViewPr>
      <p:cViewPr>
        <p:scale>
          <a:sx n="95" d="100"/>
          <a:sy n="95" d="100"/>
        </p:scale>
        <p:origin x="-744" y="-80"/>
      </p:cViewPr>
      <p:guideLst>
        <p:guide orient="horz" pos="2132"/>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5" d="100"/>
        <a:sy n="6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034EB6-F7FE-524D-B85C-33FC906D6858}"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678D75-BC7D-CA4C-99AF-2146D12A7AD9}"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sz="1200"/>
            </a:lvl1pPr>
          </a:lstStyle>
          <a:p>
            <a:endParaRPr lang="en-US"/>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a:defRPr sz="1200"/>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a:defRPr sz="1200"/>
            </a:lvl1pPr>
          </a:lstStyle>
          <a:p>
            <a:endParaRPr lang="en-US"/>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a:lvl1pPr>
          </a:lstStyle>
          <a:p>
            <a:fld id="{6D5F32C6-E03E-4EBD-BEF9-2409E3AA53CC}"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ＭＳ Ｐゴシック" pitchFamily="124" charset="-128"/>
      </a:defRPr>
    </a:lvl1pPr>
    <a:lvl2pPr marL="4572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2pPr>
    <a:lvl3pPr marL="9144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3pPr>
    <a:lvl4pPr marL="13716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4pPr>
    <a:lvl5pPr marL="18288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key to this came to be by thinking about distributional learning as itself a sort of _inference under uncertainty_ ( Bayes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we can think of Distr. learning as a process of inference under uncertainty at</a:t>
            </a:r>
            <a:endParaRPr lang="x-none" altLang="en-US"/>
          </a:p>
          <a:p>
            <a:r>
              <a:rPr lang="x-none" altLang="en-US"/>
              <a:t>_another level_, or _hierarchical inference_.  two source of information: data</a:t>
            </a:r>
            <a:endParaRPr lang="x-none" altLang="en-US"/>
          </a:p>
          <a:p>
            <a:r>
              <a:rPr lang="x-none" altLang="en-US"/>
              <a:t>itself, and _prior expectations_.  ( talker is point in distribution space.</a:t>
            </a:r>
            <a:endParaRPr lang="x-none" altLang="en-US"/>
          </a:p>
          <a:p>
            <a:r>
              <a:rPr lang="x-none" altLang="en-US"/>
              <a:t>bunch of talkers, learn distribution, rule out a huge number of possibilities )</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a:t>
            </a:r>
            <a:r>
              <a:rPr lang="en-US" baseline="0" dirty="0" smtClean="0"/>
              <a:t> give you a sense of how this works,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x-none" altLang="en-US" dirty="0"/>
              <a:t>each talker's generative model is a point in "generative model space". you can think of this as a space where ach dimension is a parameter of the generative model. Now, distribtuion in this space is a _prediction_ about what kind of distributions you expect to encounter.  let's take a step back and think about what kinds of predictions we'd make, as omniscient oracles</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x-none" altLang="en-US" dirty="0"/>
              <a:t>notice: there are lots of possible cue distributions that you never see. so if you _learn_ the distribution of talkers in this space, then you can make predictions about talkers you haven't seen yet. this is going to make adaptation much more efficient, because you have fewer possibilities you need to rule out.</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this is a prediction: given the talker is speaking english, you're predicting some are much more likely, and others are almost impossible.  tradeoff: </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aseline="0" dirty="0" smtClean="0"/>
              <a:t>One prediction: if you've learned the distribution of talkers, even at the most</a:t>
            </a:r>
            <a:endParaRPr lang="en-US" sz="2400" baseline="0" dirty="0" smtClean="0"/>
          </a:p>
          <a:p>
            <a:pPr marL="0" indent="0">
              <a:buFontTx/>
              <a:buNone/>
            </a:pPr>
            <a:r>
              <a:rPr lang="en-US" sz="2400" baseline="0" dirty="0" smtClean="0"/>
              <a:t>general level, if you know nothing else about a talker except that they're</a:t>
            </a:r>
            <a:endParaRPr lang="en-US" sz="2400" baseline="0" dirty="0" smtClean="0"/>
          </a:p>
          <a:p>
            <a:pPr marL="0" indent="0">
              <a:buFontTx/>
              <a:buNone/>
            </a:pPr>
            <a:r>
              <a:rPr lang="en-US" sz="2400" baseline="0" dirty="0" smtClean="0"/>
              <a:t>speaking English, that still really narrows down the range of distributions you</a:t>
            </a:r>
            <a:endParaRPr lang="en-US" sz="2400" baseline="0" dirty="0" smtClean="0"/>
          </a:p>
          <a:p>
            <a:pPr marL="0" indent="0">
              <a:buFontTx/>
              <a:buNone/>
            </a:pPr>
            <a:r>
              <a:rPr lang="en-US" sz="2400" baseline="0" dirty="0" smtClean="0"/>
              <a:t>might expect.  And, as a result, you're much more efficient than when you're</a:t>
            </a:r>
            <a:endParaRPr lang="en-US" sz="2400" baseline="0" dirty="0" smtClean="0"/>
          </a:p>
          <a:p>
            <a:pPr marL="0" indent="0">
              <a:buFontTx/>
              <a:buNone/>
            </a:pPr>
            <a:r>
              <a:rPr lang="en-US" sz="2400" baseline="0" dirty="0" smtClean="0"/>
              <a:t>learning the language for the first time.  But the tradeoff is that if you _do_</a:t>
            </a:r>
            <a:endParaRPr lang="en-US" sz="2400" baseline="0" dirty="0" smtClean="0"/>
          </a:p>
          <a:p>
            <a:pPr marL="0" indent="0">
              <a:buFontTx/>
              <a:buNone/>
            </a:pPr>
            <a:r>
              <a:rPr lang="en-US" sz="2400" baseline="0" dirty="0" smtClean="0"/>
              <a:t>encounter someone outside the range of what you've experienced (plus some room</a:t>
            </a:r>
            <a:endParaRPr lang="en-US" sz="2400" baseline="0" dirty="0" smtClean="0"/>
          </a:p>
          <a:p>
            <a:pPr marL="0" indent="0">
              <a:buFontTx/>
              <a:buNone/>
            </a:pPr>
            <a:r>
              <a:rPr lang="en-US" sz="2400" baseline="0" dirty="0" smtClean="0"/>
              <a:t>for error), you're going to have a hard time adapting.  What this predicts is</a:t>
            </a:r>
            <a:endParaRPr lang="en-US" sz="2400" baseline="0" dirty="0" smtClean="0"/>
          </a:p>
          <a:p>
            <a:pPr marL="0" indent="0">
              <a:buFontTx/>
              <a:buNone/>
            </a:pPr>
            <a:r>
              <a:rPr lang="en-US" sz="2400" baseline="0" dirty="0" smtClean="0"/>
              <a:t>that even very rapid distributional learning should be _constrained_ by range of</a:t>
            </a:r>
            <a:endParaRPr lang="en-US" sz="2400" baseline="0" dirty="0" smtClean="0"/>
          </a:p>
          <a:p>
            <a:pPr marL="0" indent="0">
              <a:buFontTx/>
              <a:buNone/>
            </a:pPr>
            <a:r>
              <a:rPr lang="en-US" sz="2400" baseline="0" dirty="0" smtClean="0"/>
              <a:t>cue distributions in the language.</a:t>
            </a:r>
            <a:endParaRPr lang="en-US" sz="2400" baseline="0" dirty="0" smtClean="0"/>
          </a:p>
          <a:p>
            <a:pPr marL="171450" indent="-171450">
              <a:buFontTx/>
              <a:buChar char="•"/>
            </a:pPr>
            <a:endParaRPr lang="en-US" sz="2400" baseline="0" dirty="0" smtClean="0"/>
          </a:p>
          <a:p>
            <a:pPr marL="171450" indent="-171450">
              <a:buFontTx/>
              <a:buChar char="•"/>
            </a:pPr>
            <a:r>
              <a:rPr lang="en-US" sz="2400" baseline="0" dirty="0" smtClean="0"/>
              <a:t>ongoing work that even when you’re rapidly adapting to a new talker, prior experience matters</a:t>
            </a:r>
            <a:endParaRPr lang="en-US" sz="2400" baseline="0" dirty="0" smtClean="0"/>
          </a:p>
          <a:p>
            <a:pPr marL="171450" indent="-171450">
              <a:buFontTx/>
              <a:buChar char="•"/>
            </a:pPr>
            <a:r>
              <a:rPr lang="en-US" sz="2400" baseline="0" dirty="0" smtClean="0"/>
              <a:t>prediction is this: if you encounter a talker whose accent is way outside the normal range of variation, your prior is going to be hard to overcome.</a:t>
            </a:r>
            <a:endParaRPr lang="en-US" sz="2400" baseline="0" dirty="0" smtClean="0"/>
          </a:p>
          <a:p>
            <a:pPr marL="171450" indent="-171450">
              <a:buFontTx/>
              <a:buChar char="•"/>
            </a:pPr>
            <a:r>
              <a:rPr lang="en-US" sz="2400" baseline="0" dirty="0" smtClean="0"/>
              <a:t>to test this, …</a:t>
            </a:r>
            <a:endParaRPr lang="en-US" sz="2400" dirty="0" smtClean="0"/>
          </a:p>
          <a:p>
            <a:endParaRPr lang="en-US" sz="2400" dirty="0" smtClean="0"/>
          </a:p>
          <a:p>
            <a:r>
              <a:rPr lang="en-US" sz="2400" dirty="0" smtClean="0"/>
              <a:t>before I move on, briefly mention some ongoing work about the</a:t>
            </a:r>
            <a:r>
              <a:rPr lang="en-US" sz="2400" baseline="0" dirty="0" smtClean="0"/>
              <a:t> role that your prior beliefs play. prediction: accelerate adaptation to talkers when they line up with prior beliefs, but constrain adaptation to talkers that fall outside.</a:t>
            </a:r>
            <a:endParaRPr lang="en-US" sz="2400" dirty="0" smtClean="0"/>
          </a:p>
          <a:p>
            <a:endParaRPr lang="en-US" sz="2400" dirty="0" smtClean="0"/>
          </a:p>
          <a:p>
            <a:r>
              <a:rPr lang="en-US" sz="2400" dirty="0" smtClean="0"/>
              <a:t>each accent</a:t>
            </a:r>
            <a:r>
              <a:rPr lang="en-US" sz="2400" baseline="0" dirty="0" smtClean="0"/>
              <a:t> differs just in the distribution of voice onset time, an important cue in distinguishing words like “beach” and “peach”. we know that people pick up on this distributional information, and learn that the lower cluster corresponds to words like “beach” and the higher one to words like “peach”. </a:t>
            </a:r>
            <a:endParaRPr lang="en-US" sz="2400" baseline="0" dirty="0" smtClean="0"/>
          </a:p>
          <a:p>
            <a:r>
              <a:rPr lang="en-US" sz="2400" dirty="0" smtClean="0"/>
              <a:t>…can</a:t>
            </a:r>
            <a:r>
              <a:rPr lang="en-US" sz="2400" baseline="0" dirty="0" smtClean="0"/>
              <a:t> use this to actually infer what peoples prior beliefs are. this is just two categories, and one cue, but we can scale it up pretty easily with </a:t>
            </a:r>
            <a:r>
              <a:rPr lang="en-US" sz="2400" baseline="0" dirty="0" err="1" smtClean="0"/>
              <a:t>crowdsourced</a:t>
            </a:r>
            <a:r>
              <a:rPr lang="en-US" sz="2400" baseline="0" dirty="0" smtClean="0"/>
              <a:t> data.</a:t>
            </a:r>
            <a:endParaRPr lang="en-US" sz="2400"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baseline="0" dirty="0" smtClean="0"/>
              <a:t>and based on these distributions, we can predict what the optimal classification function would be. you can see that some of these distributions differ quite a bit from what a typical talker produces. we asked people to say whether they heard “beach” or “peach” on each trial, and compared their responses to the ideal classification curves. You can see that their category boundaries are all pretty much in between what the predictions for perfect learning, and for a typical talker. </a:t>
            </a:r>
            <a:endParaRPr lang="en-US" baseline="0" dirty="0" smtClean="0"/>
          </a:p>
          <a:p>
            <a:endParaRPr lang="en-US" dirty="0" smtClean="0"/>
          </a:p>
          <a:p>
            <a:endParaRPr lang="en-US" dirty="0" smtClean="0"/>
          </a:p>
          <a:p>
            <a:r>
              <a:rPr lang="en-US" dirty="0" smtClean="0"/>
              <a:t>…can</a:t>
            </a:r>
            <a:r>
              <a:rPr lang="en-US" baseline="0" dirty="0" smtClean="0"/>
              <a:t> use this to actually infer what peoples prior beliefs are. this is just two categories, and one cue, but we can scale it up pretty easily with </a:t>
            </a:r>
            <a:r>
              <a:rPr lang="en-US" baseline="0" dirty="0" err="1" smtClean="0"/>
              <a:t>crowdsourced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this is a </a:t>
            </a:r>
            <a:r>
              <a:rPr lang="x-none" altLang="en-US" b="1" dirty="0"/>
              <a:t>computational level approach.</a:t>
            </a:r>
            <a:r>
              <a:rPr lang="x-none" altLang="en-US" dirty="0"/>
              <a:t> characterize the problem and the world.  basic constraint: mapping from information in the world to observed signals is </a:t>
            </a:r>
            <a:r>
              <a:rPr lang="x-none" altLang="en-US" b="1" dirty="0"/>
              <a:t>variable</a:t>
            </a:r>
            <a:r>
              <a:rPr lang="x-none" altLang="en-US" dirty="0"/>
              <a:t> and </a:t>
            </a:r>
            <a:r>
              <a:rPr lang="x-none" altLang="en-US" b="1" dirty="0"/>
              <a:t>noisy</a:t>
            </a:r>
            <a:r>
              <a:rPr lang="x-none" altLang="en-US" dirty="0"/>
              <a:t>, which means that ...</a:t>
            </a:r>
            <a:endParaRPr lang="x-none" altLang="en-US" dirty="0"/>
          </a:p>
          <a:p>
            <a:endParaRPr lang="x-none" altLang="en-US" dirty="0"/>
          </a:p>
          <a:p>
            <a:r>
              <a:rPr lang="x-none" altLang="en-US" dirty="0"/>
              <a:t>very general; constraints on what more mechanistic models need to do</a:t>
            </a:r>
            <a:endParaRPr lang="x-none" altLang="en-US" dirty="0"/>
          </a:p>
          <a:p>
            <a:endParaRPr lang="x-none" altLang="en-US" dirty="0"/>
          </a:p>
          <a:p>
            <a:r>
              <a:rPr lang="x-none" altLang="en-US" dirty="0"/>
              <a:t>basic point: speech perception (and all perception) is a problem of inference under uncertainty...but it's important to keep in mind that the issues I'll talk abou twith speech are really a special case of a very general problem in language comprehension and in cognition as a whole: that you need to make sense out of noisy, variable signals in order to extract meaningful information about the world.  what makes this a hard problem?</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consequences</a:t>
            </a:r>
            <a:r>
              <a:rPr lang="en-US" baseline="0" dirty="0" smtClean="0"/>
              <a:t> of this is that, to the extent that adaptation is constrained by listeners prior beliefs, their adaptation behavior </a:t>
            </a:r>
            <a:r>
              <a:rPr lang="en-US" b="1" baseline="0" dirty="0" smtClean="0"/>
              <a:t>tells us something about those subjective prior beliefs about cross-talker variability.</a:t>
            </a:r>
            <a:r>
              <a:rPr lang="en-US" b="0" baseline="0" dirty="0" smtClean="0"/>
              <a:t> </a:t>
            </a:r>
            <a:endParaRPr lang="en-US" b="0" baseline="0" dirty="0" smtClean="0"/>
          </a:p>
          <a:p>
            <a:r>
              <a:rPr lang="en-US" dirty="0" smtClean="0"/>
              <a:t>Formalize</a:t>
            </a:r>
            <a:r>
              <a:rPr lang="en-US" baseline="0" dirty="0" smtClean="0"/>
              <a:t> this with a belief updating model where listeners start from some common set of prior beliefs which we treat as free parameters, and fit to the adaptation data from these different conditions.</a:t>
            </a:r>
            <a:endParaRPr lang="en-US" baseline="0" dirty="0" smtClean="0"/>
          </a:p>
          <a:p>
            <a:r>
              <a:rPr lang="en-US" baseline="0" dirty="0" smtClean="0"/>
              <a:t>We find that, first, the model actually fits behavior really well. Second, it predicts adaptation in totally </a:t>
            </a:r>
            <a:r>
              <a:rPr lang="en-US" b="1" baseline="0" dirty="0" smtClean="0"/>
              <a:t>different </a:t>
            </a:r>
            <a:r>
              <a:rPr lang="en-US" b="0" baseline="0" dirty="0" smtClean="0"/>
              <a:t>exposure conditions. Third, and finally, the prior beliefs the model infers look more or less like the actual pattern of variability across talkers.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consequences</a:t>
            </a:r>
            <a:r>
              <a:rPr lang="en-US" baseline="0" dirty="0" smtClean="0"/>
              <a:t> of this is that, to the extent that adaptation is constrained by listeners prior beliefs, their adaptation behavior </a:t>
            </a:r>
            <a:r>
              <a:rPr lang="en-US" b="1" baseline="0" dirty="0" smtClean="0"/>
              <a:t>tells us something about those subjective prior beliefs about cross-talker variability.</a:t>
            </a:r>
            <a:r>
              <a:rPr lang="en-US" b="0" baseline="0" dirty="0" smtClean="0"/>
              <a:t> </a:t>
            </a:r>
            <a:endParaRPr lang="en-US" b="0" baseline="0" dirty="0" smtClean="0"/>
          </a:p>
          <a:p>
            <a:r>
              <a:rPr lang="en-US" dirty="0" smtClean="0"/>
              <a:t>Formalize</a:t>
            </a:r>
            <a:r>
              <a:rPr lang="en-US" baseline="0" dirty="0" smtClean="0"/>
              <a:t> this with a belief updating model where listeners start from some common set of prior beliefs which we treat as free parameters, and fit to the adaptation data from these different conditions.</a:t>
            </a:r>
            <a:endParaRPr lang="en-US" baseline="0" dirty="0" smtClean="0"/>
          </a:p>
          <a:p>
            <a:r>
              <a:rPr lang="en-US" baseline="0" dirty="0" smtClean="0"/>
              <a:t>We find that, first, the model actually fits behavior really well. Second, it predicts adaptation in totally </a:t>
            </a:r>
            <a:r>
              <a:rPr lang="en-US" b="1" baseline="0" dirty="0" smtClean="0"/>
              <a:t>different </a:t>
            </a:r>
            <a:r>
              <a:rPr lang="en-US" b="0" baseline="0" dirty="0" smtClean="0"/>
              <a:t>exposure conditions. Third, and finally, the prior beliefs the model infers look more or less like the actual pattern of variability across talkers.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x-none" altLang="en-US">
                <a:sym typeface="+mn-ea"/>
              </a:rPr>
              <a:t>Now, just considering the </a:t>
            </a:r>
            <a:r>
              <a:rPr lang="x-none" altLang="en-US" b="1">
                <a:sym typeface="+mn-ea"/>
              </a:rPr>
              <a:t>overall</a:t>
            </a:r>
            <a:r>
              <a:rPr lang="x-none" altLang="en-US">
                <a:sym typeface="+mn-ea"/>
              </a:rPr>
              <a:t> distribution of talkers gets you a long way. But maybe we can do better.  For instance: what if you meet the same, familiar talker again? Should you start over updating your beliefs? No! People are pretty consistent over time, so you should start from what you already know. Likewise, &lt;similar talker&gt;</a:t>
            </a:r>
            <a:endParaRPr lang="x-none" altLang="en-US"/>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when you don’t have any directly relevant prior experience, your </a:t>
            </a:r>
            <a:r>
              <a:rPr lang="en-US" baseline="0" dirty="0" err="1" smtClean="0"/>
              <a:t>priro</a:t>
            </a:r>
            <a:r>
              <a:rPr lang="en-US" baseline="0" dirty="0" smtClean="0"/>
              <a:t> beliefs might be pretty vague. good: ready for anything. bad: uncertain, and requires a lot of input.</a:t>
            </a:r>
            <a:endParaRPr lang="en-US" baseline="0" dirty="0" smtClean="0"/>
          </a:p>
          <a:p>
            <a:pPr marL="171450" indent="-171450">
              <a:buFontTx/>
              <a:buChar char="•"/>
            </a:pPr>
            <a:r>
              <a:rPr lang="en-US" baseline="0" dirty="0" smtClean="0"/>
              <a:t>but there are lots of </a:t>
            </a:r>
            <a:r>
              <a:rPr lang="en-US" baseline="0" dirty="0" err="1" smtClean="0"/>
              <a:t>situatiosn</a:t>
            </a:r>
            <a:r>
              <a:rPr lang="en-US" baseline="0" dirty="0" smtClean="0"/>
              <a:t> where you </a:t>
            </a:r>
            <a:r>
              <a:rPr lang="en-US" b="1" baseline="0" dirty="0" smtClean="0"/>
              <a:t>do</a:t>
            </a:r>
            <a:r>
              <a:rPr lang="en-US" b="0" baseline="0" dirty="0" smtClean="0"/>
              <a:t> have relevant prior experience. …</a:t>
            </a:r>
            <a:endParaRPr lang="en-US" b="0" baseline="0" dirty="0" smtClean="0"/>
          </a:p>
          <a:p>
            <a:pPr marL="171450" indent="-171450">
              <a:buFontTx/>
              <a:buChar char="•"/>
            </a:pPr>
            <a:r>
              <a:rPr lang="en-US" b="0" baseline="0" dirty="0" smtClean="0"/>
              <a:t>really important, and often overlooked in work on adaptation: the structure of the world matters. when variation isn’t totally random, you can benefit a lot from holding on to statistics from other situations.</a:t>
            </a:r>
            <a:endParaRPr lang="x-none" altLang="en-US" b="0" baseline="0" dirty="0" smtClean="0"/>
          </a:p>
          <a:p>
            <a:endParaRPr lang="en-US" baseline="0" dirty="0" smtClean="0"/>
          </a:p>
          <a:p>
            <a:r>
              <a:rPr lang="en-US" baseline="0" dirty="0" smtClean="0"/>
              <a:t>So far, I’ve focused on how listeners can cope with talker variability by learning directly from the speech they observe. But I want to come back to this question of leveraging prior experience, because this can make coping with talker variability much easier. When you don’t have a lot of relevant prior experience, you start off with pretty vague prior beliefs. You’re ready for just about anything, but the downside is you need more evidence to zero in on the right generative model. But you often </a:t>
            </a:r>
            <a:r>
              <a:rPr lang="en-US" b="1" baseline="0" dirty="0" smtClean="0"/>
              <a:t>do have relevant prior experience</a:t>
            </a:r>
            <a:r>
              <a:rPr lang="en-US" b="0" baseline="0" dirty="0" smtClean="0"/>
              <a:t>, like with your mother’s speech. In these cases, once you’ve recognized that talker, your prior experience tells you everything you need to know. Of course, to be able to take advantage of prior experience, you need to be constantly inferring how the current talker fits into the space of other talkers you’ve met before. I’m not going to get into this right now, but one of the really cool things about this </a:t>
            </a:r>
            <a:r>
              <a:rPr lang="en-US" b="0" baseline="0" dirty="0" err="1" smtClean="0"/>
              <a:t>perspecitve</a:t>
            </a:r>
            <a:r>
              <a:rPr lang="en-US" b="0" baseline="0" dirty="0" smtClean="0"/>
              <a:t> is that you can treat this as a form of inference as well. And just by thinking about speech perception this way, we can get a </a:t>
            </a:r>
            <a:r>
              <a:rPr lang="en-US" b="1" baseline="0" dirty="0" smtClean="0"/>
              <a:t>unified view </a:t>
            </a:r>
            <a:r>
              <a:rPr lang="en-US" b="0" baseline="0" dirty="0" smtClean="0"/>
              <a:t>on a whole range of phenomena that people have observed.</a:t>
            </a:r>
            <a:endParaRPr lang="en-US" dirty="0" smtClean="0"/>
          </a:p>
          <a:p>
            <a:endParaRPr lang="en-US" dirty="0" smtClean="0"/>
          </a:p>
          <a:p>
            <a:r>
              <a:rPr lang="en-US" dirty="0" smtClean="0"/>
              <a:t>If</a:t>
            </a:r>
            <a:r>
              <a:rPr lang="en-US" baseline="0" dirty="0" smtClean="0"/>
              <a:t> we zoom out a ways, just thinking about adaptation to talker variability as a process of inference under uncertainty ties together the superficially dissimilar strategies that listeners use to cope with this variability.  I think the simplest way of organizing this is by asking “how relevant is prior experience for the listener right now?”  When prior experience isn’t very relevant, like a totally novel talker, ideal adapter predicts more reliance on current experience, and rapid adaptation.  At the other extreme are situations like a highly familiar talker.  “just by recognizing who the talker is, your prior beliefs tell you everything you need to know”.  And of course there are intermediate cases, where you have experience with </a:t>
            </a:r>
            <a:r>
              <a:rPr lang="en-US" b="1" baseline="0" dirty="0" smtClean="0"/>
              <a:t>similar</a:t>
            </a:r>
            <a:r>
              <a:rPr lang="en-US" b="0" baseline="0" dirty="0" smtClean="0"/>
              <a:t> talkers.  In this case, generalizing from your experience with similar talkers gives you a big head start in adaptation.  I’m not going to get into it now, but you can treat this process of deciding which prior beliefs are appropriate as a third level of inference, inference of </a:t>
            </a:r>
            <a:r>
              <a:rPr lang="en-US" b="1" baseline="0" dirty="0" smtClean="0"/>
              <a:t>who</a:t>
            </a:r>
            <a:r>
              <a:rPr lang="en-US" b="0" baseline="0" dirty="0" smtClean="0"/>
              <a:t> the talker is.  I’ll just say that there’s abundant empirical validation, and that they do them more or less in a way that agrees with the major predictions of the ideal adapter.</a:t>
            </a:r>
            <a:endParaRPr lang="en-US" dirty="0"/>
          </a:p>
        </p:txBody>
      </p:sp>
      <p:sp>
        <p:nvSpPr>
          <p:cNvPr id="4" name="Slide Number Placeholder 3"/>
          <p:cNvSpPr>
            <a:spLocks noGrp="1"/>
          </p:cNvSpPr>
          <p:nvPr>
            <p:ph type="sldNum" sz="quarter" idx="10"/>
          </p:nvPr>
        </p:nvSpPr>
        <p:spPr/>
        <p:txBody>
          <a:bodyPr/>
          <a:lstStyle/>
          <a:p>
            <a:fld id="{721115CC-A16B-BF4C-9DBF-A4BD58482CE7}"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baseline="0" dirty="0" smtClean="0"/>
              <a:t>Unifies this huge, disparate literature</a:t>
            </a:r>
            <a:r>
              <a:rPr lang="x-none" altLang="en-US" b="1" baseline="0" dirty="0" smtClean="0"/>
              <a:t>: all strategies are straightforward consequences of the structure of the variability in the world</a:t>
            </a:r>
            <a:endParaRPr lang="x-none" altLang="en-US" b="1" baseline="0" dirty="0" smtClean="0"/>
          </a:p>
          <a:p>
            <a:pPr marL="171450" indent="-171450">
              <a:buFontTx/>
              <a:buChar char="•"/>
            </a:pPr>
            <a:r>
              <a:rPr lang="en-US" baseline="0" dirty="0" smtClean="0"/>
              <a:t>evidence that people are doing this kind of inference, too. </a:t>
            </a:r>
            <a:endParaRPr lang="en-US" baseline="0" dirty="0" smtClean="0"/>
          </a:p>
          <a:p>
            <a:pPr marL="171450" indent="-171450">
              <a:buFontTx/>
              <a:buChar char="•"/>
            </a:pPr>
            <a:r>
              <a:rPr lang="en-US" baseline="0" dirty="0" smtClean="0"/>
              <a:t>two examples:</a:t>
            </a:r>
            <a:endParaRPr lang="en-US" baseline="0" dirty="0" smtClean="0"/>
          </a:p>
          <a:p>
            <a:pPr marL="628650" lvl="1" indent="-171450">
              <a:buFontTx/>
              <a:buChar char="•"/>
            </a:pPr>
            <a:r>
              <a:rPr lang="en-US" baseline="0" dirty="0" smtClean="0"/>
              <a:t>infer new groups of talkers</a:t>
            </a:r>
            <a:endParaRPr lang="en-US" baseline="0" dirty="0" smtClean="0"/>
          </a:p>
          <a:p>
            <a:pPr marL="628650" lvl="1" indent="-171450">
              <a:buFontTx/>
              <a:buChar char="•"/>
            </a:pPr>
            <a:r>
              <a:rPr lang="en-US" baseline="0" dirty="0" smtClean="0"/>
              <a:t>hold onto recalibration</a:t>
            </a:r>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So far, I’ve focused on how listeners can cope with talker variability by learning directly from the speech they observe. But I want to come back to this question of leveraging prior experience, because this can make coping with talker variability much easier. When you don’t have a lot of relevant prior experience, you start off with pretty vague prior beliefs. You’re ready for just about anything, but the downside is you need more evidence to zero in on the right generative model. But you often </a:t>
            </a:r>
            <a:r>
              <a:rPr lang="en-US" b="1" baseline="0" dirty="0" smtClean="0"/>
              <a:t>do have relevant prior experience</a:t>
            </a:r>
            <a:r>
              <a:rPr lang="en-US" b="0" baseline="0" dirty="0" smtClean="0"/>
              <a:t>, like with your mother’s speech. In these cases, once you’ve recognized that talker, your prior experience tells you everything you need to know. Of course, to be able to take advantage of prior experience, you need to be constantly inferring how the current talker fits into the space of other talkers you’ve met before. I’m not going to get into this right now, but one of the really cool things about this </a:t>
            </a:r>
            <a:r>
              <a:rPr lang="en-US" b="0" baseline="0" dirty="0" err="1" smtClean="0"/>
              <a:t>perspecitve</a:t>
            </a:r>
            <a:r>
              <a:rPr lang="en-US" b="0" baseline="0" dirty="0" smtClean="0"/>
              <a:t> is that you can treat this as a form of inference as well. And just by thinking about speech perception this way, we can get a </a:t>
            </a:r>
            <a:r>
              <a:rPr lang="en-US" b="1" baseline="0" dirty="0" smtClean="0"/>
              <a:t>unified view </a:t>
            </a:r>
            <a:r>
              <a:rPr lang="en-US" b="0" baseline="0" dirty="0" smtClean="0"/>
              <a:t>on a whole range of phenomena that people have observed.</a:t>
            </a:r>
            <a:endParaRPr lang="en-US" dirty="0" smtClean="0"/>
          </a:p>
          <a:p>
            <a:endParaRPr lang="en-US" dirty="0" smtClean="0"/>
          </a:p>
          <a:p>
            <a:r>
              <a:rPr lang="en-US" dirty="0" smtClean="0"/>
              <a:t>If</a:t>
            </a:r>
            <a:r>
              <a:rPr lang="en-US" baseline="0" dirty="0" smtClean="0"/>
              <a:t> we zoom out a ways, just thinking about adaptation to talker variability as a process of inference under uncertainty ties together the superficially dissimilar strategies that listeners use to cope with this variability.  I think the simplest way of organizing this is by asking “how relevant is prior experience for the listener right now?”  When prior experience isn’t very relevant, like a totally novel talker, ideal adapter predicts more reliance on current experience, and rapid adaptation.  At the other extreme are situations like a highly familiar talker.  “just by recognizing who the talker is, your prior beliefs tell you everything you need to know”.  And of course there are intermediate cases, where you have experience with </a:t>
            </a:r>
            <a:r>
              <a:rPr lang="en-US" b="1" baseline="0" dirty="0" smtClean="0"/>
              <a:t>similar</a:t>
            </a:r>
            <a:r>
              <a:rPr lang="en-US" b="0" baseline="0" dirty="0" smtClean="0"/>
              <a:t> talkers.  In this case, generalizing from your experience with similar talkers gives you a big head start in adaptation.  I’m not going to get into it now, but you can treat this process of deciding which prior beliefs are appropriate as a third level of inference, inference of </a:t>
            </a:r>
            <a:r>
              <a:rPr lang="en-US" b="1" baseline="0" dirty="0" smtClean="0"/>
              <a:t>who</a:t>
            </a:r>
            <a:r>
              <a:rPr lang="en-US" b="0" baseline="0" dirty="0" smtClean="0"/>
              <a:t> the talker is.  I’ll just say that there’s abundant empirical validation, and that they do them more or less in a way that agrees with the major predictions of the ideal adapter.</a:t>
            </a:r>
            <a:endParaRPr lang="en-US" dirty="0"/>
          </a:p>
        </p:txBody>
      </p:sp>
      <p:sp>
        <p:nvSpPr>
          <p:cNvPr id="4" name="Slide Number Placeholder 3"/>
          <p:cNvSpPr>
            <a:spLocks noGrp="1"/>
          </p:cNvSpPr>
          <p:nvPr>
            <p:ph type="sldNum" sz="quarter" idx="10"/>
          </p:nvPr>
        </p:nvSpPr>
        <p:spPr/>
        <p:txBody>
          <a:bodyPr/>
          <a:lstStyle/>
          <a:p>
            <a:fld id="{721115CC-A16B-BF4C-9DBF-A4BD58482CE7}"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a:t>
            </a:r>
            <a:r>
              <a:rPr lang="en-US" baseline="0" dirty="0" smtClean="0"/>
              <a:t> get this in put and you’re </a:t>
            </a:r>
            <a:r>
              <a:rPr lang="en-US" baseline="0" dirty="0" err="1" smtClean="0"/>
              <a:t>distributionally</a:t>
            </a:r>
            <a:r>
              <a:rPr lang="en-US" baseline="0" dirty="0" smtClean="0"/>
              <a:t> learning, there’s two things that will happen.</a:t>
            </a:r>
            <a:endParaRPr lang="en-US" baseline="0" dirty="0" smtClean="0"/>
          </a:p>
          <a:p>
            <a:pPr marL="171450" indent="-171450">
              <a:buFontTx/>
              <a:buChar char="•"/>
            </a:pPr>
            <a:r>
              <a:rPr lang="en-US" baseline="0" dirty="0" smtClean="0"/>
              <a:t>First: you should be more likely to say that this 20ms stimulus is a /p/.</a:t>
            </a:r>
            <a:endParaRPr lang="en-US" baseline="0" dirty="0" smtClean="0"/>
          </a:p>
          <a:p>
            <a:pPr marL="171450" indent="-171450">
              <a:buFontTx/>
              <a:buChar char="•"/>
            </a:pPr>
            <a:r>
              <a:rPr lang="en-US" baseline="0" dirty="0" smtClean="0"/>
              <a:t>If you get this low VOT input, somewhere the neural representation of 20ms will shift towards 40ms</a:t>
            </a:r>
            <a:endParaRPr lang="en-US" baseline="0" dirty="0" smtClean="0"/>
          </a:p>
          <a:p>
            <a:pPr marL="171450" indent="-171450">
              <a:buFontTx/>
              <a:buChar char="•"/>
            </a:pPr>
            <a:r>
              <a:rPr lang="en-US" baseline="0" dirty="0" smtClean="0"/>
              <a:t>On the other hand, if you get this high VOT input, the representation of the </a:t>
            </a:r>
            <a:r>
              <a:rPr lang="en-US" b="1" baseline="0" dirty="0" smtClean="0"/>
              <a:t>exact same physical stimulus </a:t>
            </a:r>
            <a:r>
              <a:rPr lang="en-US" b="0" baseline="0" dirty="0" smtClean="0"/>
              <a:t>will shift </a:t>
            </a:r>
            <a:r>
              <a:rPr lang="en-US" baseline="0" dirty="0" smtClean="0"/>
              <a:t>towards the 0ms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first just want to show you that people </a:t>
            </a:r>
            <a:r>
              <a:rPr lang="en-US" b="1" i="1" baseline="0" dirty="0" smtClean="0"/>
              <a:t>do learn</a:t>
            </a:r>
            <a:r>
              <a:rPr lang="en-US" b="0" i="0" baseline="0" dirty="0" smtClean="0"/>
              <a:t> : listeners in the low-VOT condition have a lower category boundary between /b/ and /p/. This is important because if they </a:t>
            </a:r>
            <a:r>
              <a:rPr lang="en-US" b="1" i="0" baseline="0" dirty="0" smtClean="0"/>
              <a:t>didn’t</a:t>
            </a:r>
            <a:r>
              <a:rPr lang="en-US" b="0" i="0" baseline="0" dirty="0" smtClean="0"/>
              <a:t>, there’d be no reason to look for differences in neural representations.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they’re doing this task, being exposed to one of these accents, we’re measuring multi-voxel patterns of activity that are evoked by each of these three critical stimuli</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want to see if representations of these categories changes with experience. The way we do this is to look at how the 20ms VOT pattern shifts. We’re </a:t>
            </a:r>
            <a:r>
              <a:rPr lang="en-US" baseline="0" dirty="0" err="1" smtClean="0"/>
              <a:t>gonna</a:t>
            </a:r>
            <a:r>
              <a:rPr lang="en-US" baseline="0" dirty="0" smtClean="0"/>
              <a:t> measure how similar it is to the 0ms and 40ms patterns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Specifically, test whether it’s more similar to the </a:t>
            </a:r>
            <a:r>
              <a:rPr lang="en-US" b="1" baseline="0" dirty="0" smtClean="0"/>
              <a:t>within-category </a:t>
            </a:r>
            <a:r>
              <a:rPr lang="en-US" b="0" baseline="0" dirty="0" smtClean="0"/>
              <a:t>VOT, which depends on the accent. so here for the low VOT condition,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did a </a:t>
            </a:r>
            <a:r>
              <a:rPr lang="en-US" b="1" baseline="0" dirty="0" smtClean="0"/>
              <a:t>searchlight analysis:</a:t>
            </a:r>
            <a:r>
              <a:rPr lang="en-US" b="0" baseline="0" dirty="0" smtClean="0"/>
              <a:t> shine a spherical searchlight on a small part of the brain. compute within-minus-between difference score, do a t test, and write down t value in the center voxel. move searchlight slightly, do it again. make a brain-wide information map this way.</a:t>
            </a:r>
            <a:endParaRPr lang="en-US" b="0" baseline="0" dirty="0" smtClean="0"/>
          </a:p>
          <a:p>
            <a:pPr marL="171450" indent="-171450">
              <a:buFontTx/>
              <a:buChar char="•"/>
            </a:pPr>
            <a:r>
              <a:rPr lang="en-US" baseline="0" dirty="0" smtClean="0"/>
              <a:t>whole brain, don’t assume any particular area</a:t>
            </a:r>
            <a:endParaRPr lang="en-US" baseline="0" dirty="0" smtClean="0"/>
          </a:p>
          <a:p>
            <a:pPr marL="171450" indent="-171450">
              <a:buFontTx/>
              <a:buChar char="•"/>
            </a:pPr>
            <a:r>
              <a:rPr lang="en-US" baseline="0" dirty="0" smtClean="0"/>
              <a:t>apply pretty stringent statistical criteria: permutation test to control for multiple comparisons.</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EXPLAIN CLASS</a:t>
            </a:r>
            <a:r>
              <a:rPr lang="en-US" b="1" baseline="0" dirty="0" smtClean="0"/>
              <a:t> FUNCTION. </a:t>
            </a:r>
            <a:r>
              <a:rPr lang="en-US" dirty="0" smtClean="0"/>
              <a:t>but this</a:t>
            </a:r>
            <a:r>
              <a:rPr lang="en-US" baseline="0" dirty="0" smtClean="0"/>
              <a:t> is okay! as long as we know the cue distribution for each category, we can take any particular cue value, compare how likely it is under either distribution, and convert that into a probability of “sip” or “ship”.</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a:t>
            </a:r>
            <a:r>
              <a:rPr lang="en-US" baseline="0" dirty="0" smtClean="0"/>
              <a:t> what did we find? well we found one cluster that was significant by a permutation test, in the L </a:t>
            </a:r>
            <a:r>
              <a:rPr lang="en-US" baseline="0" dirty="0" err="1" smtClean="0"/>
              <a:t>supramarginal</a:t>
            </a:r>
            <a:r>
              <a:rPr lang="en-US" baseline="0" dirty="0" smtClean="0"/>
              <a:t> </a:t>
            </a:r>
            <a:r>
              <a:rPr lang="en-US" baseline="0" dirty="0" err="1" smtClean="0"/>
              <a:t>gyrus</a:t>
            </a:r>
            <a:r>
              <a:rPr lang="en-US" baseline="0" dirty="0" smtClean="0"/>
              <a:t>. here I’m showing you the searchlight centers in purple, and the extents of all the searchlights in the clusters in white.</a:t>
            </a:r>
            <a:endParaRPr lang="en-US" baseline="0" dirty="0" smtClean="0"/>
          </a:p>
          <a:p>
            <a:endParaRPr lang="en-US" baseline="0" dirty="0" smtClean="0"/>
          </a:p>
          <a:p>
            <a:endParaRPr lang="en-US" baseline="0" dirty="0" smtClean="0"/>
          </a:p>
          <a:p>
            <a:endParaRPr lang="en-US" dirty="0"/>
          </a:p>
          <a:p>
            <a:r>
              <a:rPr lang="en-US" dirty="0"/>
              <a:t>----- Meeting Notes (8/4/16 10:41) -----</a:t>
            </a:r>
            <a:endParaRPr lang="en-US" dirty="0"/>
          </a:p>
          <a:p>
            <a:r>
              <a:rPr lang="en-US" dirty="0"/>
              <a:t>gray stuff is on the slide but don't need to talk about it. but either before or after, say "used a conservative approach didn't assume an area, results come out no matter how we use it" (probably between this and last slide)</a:t>
            </a:r>
            <a:endParaRPr lang="en-US" dirty="0"/>
          </a:p>
          <a:p>
            <a:endParaRPr lang="en-US" dirty="0"/>
          </a:p>
          <a:p>
            <a:r>
              <a:rPr lang="en-US" dirty="0"/>
              <a:t>say what area means and how it relates to other work.</a:t>
            </a:r>
            <a:endParaRPr lang="en-US" dirty="0"/>
          </a:p>
          <a:p>
            <a:endParaRPr lang="en-US" dirty="0"/>
          </a:p>
          <a:p>
            <a:r>
              <a:rPr lang="en-US" dirty="0"/>
              <a:t>linking slide before this: searchlight animation. talk over that: whole brain, don't assume a particular area.</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Didn’t set out looking for a particular area,</a:t>
            </a:r>
            <a:r>
              <a:rPr lang="en-US" baseline="0" dirty="0" smtClean="0"/>
              <a:t> but what we found is reasonable given what we know about the neurobiology of speech recognition</a:t>
            </a:r>
            <a:endParaRPr lang="en-US" baseline="0" dirty="0" smtClean="0"/>
          </a:p>
          <a:p>
            <a:pPr marL="171450" indent="-171450">
              <a:buFontTx/>
              <a:buChar char="•"/>
            </a:pPr>
            <a:r>
              <a:rPr lang="en-US" baseline="0" dirty="0" smtClean="0"/>
              <a:t>implicated in perception of phonetic categories</a:t>
            </a:r>
            <a:endParaRPr lang="en-US" baseline="0" dirty="0" smtClean="0"/>
          </a:p>
          <a:p>
            <a:pPr marL="171450" indent="-171450">
              <a:buFontTx/>
              <a:buChar char="•"/>
            </a:pPr>
            <a:r>
              <a:rPr lang="en-US" baseline="0" dirty="0" smtClean="0"/>
              <a:t>integrates auditory and articulatory representations of phonetic categories, as well as other sensory modalities.</a:t>
            </a:r>
            <a:endParaRPr lang="en-US" baseline="0" dirty="0" smtClean="0"/>
          </a:p>
          <a:p>
            <a:pPr marL="171450" indent="-171450">
              <a:buFontTx/>
              <a:buChar char="•"/>
            </a:pPr>
            <a:r>
              <a:rPr lang="en-US" baseline="0" dirty="0" smtClean="0"/>
              <a:t>And, critically, it’s been implicated in another kind of rapid adaptation, phonetic recalibration or perceptual learning.</a:t>
            </a:r>
            <a:endParaRPr lang="en-US" baseline="0"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Despite</a:t>
            </a:r>
            <a:r>
              <a:rPr lang="en-US" baseline="0" dirty="0" smtClean="0"/>
              <a:t> superficial differences, </a:t>
            </a:r>
            <a:r>
              <a:rPr lang="en-US" dirty="0" smtClean="0"/>
              <a:t>recalibration</a:t>
            </a:r>
            <a:r>
              <a:rPr lang="en-US" baseline="0" dirty="0" smtClean="0"/>
              <a:t> is computationally well described as distributional learning. </a:t>
            </a:r>
            <a:endParaRPr lang="en-US" baseline="0" dirty="0" smtClean="0"/>
          </a:p>
          <a:p>
            <a:pPr marL="171450" indent="-171450">
              <a:buFontTx/>
              <a:buChar char="•"/>
            </a:pPr>
            <a:r>
              <a:rPr lang="en-US" baseline="0" dirty="0" smtClean="0"/>
              <a:t>Suggests a unified computational principle and (perhaps) unified neural mechanisms for adjusting to talker variability by distributional learning.</a:t>
            </a:r>
            <a:endParaRPr lang="en-US" baseline="0" dirty="0" smtClean="0"/>
          </a:p>
          <a:p>
            <a:pPr marL="171450" indent="-171450">
              <a:buFontTx/>
              <a:buChar char="•"/>
            </a:pPr>
            <a:r>
              <a:rPr lang="en-US" baseline="0" dirty="0" smtClean="0"/>
              <a:t>----- Meeting Notes (8/4/16 10:41) -----</a:t>
            </a:r>
            <a:endParaRPr lang="en-US" baseline="0" dirty="0" smtClean="0"/>
          </a:p>
          <a:p>
            <a:pPr marL="171450" indent="-171450">
              <a:buFontTx/>
              <a:buChar char="•"/>
            </a:pPr>
            <a:r>
              <a:rPr lang="en-US" baseline="0" dirty="0" smtClean="0"/>
              <a:t>put discussion of SMG here??</a:t>
            </a:r>
            <a:endParaRPr lang="en-US" baseline="0" dirty="0" smtClean="0"/>
          </a:p>
          <a:p>
            <a:pPr marL="171450" indent="-171450">
              <a:buFontTx/>
              <a:buChar char="•"/>
            </a:pPr>
            <a:endParaRPr lang="en-US" baseline="0" dirty="0" smtClean="0"/>
          </a:p>
          <a:p>
            <a:pPr marL="171450" indent="-171450">
              <a:buFontTx/>
              <a:buChar char="•"/>
            </a:pPr>
            <a:r>
              <a:rPr lang="en-US" baseline="0" dirty="0" smtClean="0"/>
              <a:t>prior work finds frontal stuff too. we don't find it as robustly. different task! it's a interesting point.</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also like</a:t>
            </a:r>
            <a:r>
              <a:rPr lang="en-US" baseline="0" dirty="0" smtClean="0"/>
              <a:t> to thank my family for coming all the way from Maine today. especially my bob who’s spending his birthday with us, happy birthday bob!</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Tx/>
              <a:buChar char="•"/>
              <a:defRPr/>
            </a:pPr>
            <a:r>
              <a:rPr lang="en-US" baseline="0" dirty="0" smtClean="0"/>
              <a:t>Speech also demonstrates another important problem for perception: cue distributions </a:t>
            </a:r>
            <a:r>
              <a:rPr lang="en-US" b="1" baseline="0" dirty="0" smtClean="0"/>
              <a:t>vary</a:t>
            </a:r>
            <a:r>
              <a:rPr lang="en-US" b="0" baseline="0" dirty="0" smtClean="0"/>
              <a:t> from one situation to the next. ( EXPLAIN FIGURE ).</a:t>
            </a:r>
            <a:endParaRPr lang="en-US" b="0"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r>
              <a:rPr lang="en-US" dirty="0" smtClean="0"/>
              <a:t>If you use the wrong generative model,</a:t>
            </a:r>
            <a:r>
              <a:rPr lang="en-US" baseline="0" dirty="0" smtClean="0"/>
              <a:t> you’re going to get into trouble. </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r>
              <a:rPr lang="en-US" baseline="0" dirty="0" smtClean="0"/>
              <a:t>In general, hard problem. BUT: here’s a thing that is very clear in speech: the variation isn’t completely arbitrary. In this case, it’s conditioned on talker identity. This kind of structure makes dealing with variability much easier.</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defRPr/>
            </a:pPr>
            <a:r>
              <a:rPr lang="en-US" dirty="0" smtClean="0"/>
              <a:t>The other complicating factor is what’s known as the “</a:t>
            </a:r>
            <a:r>
              <a:rPr lang="en-US" b="1" dirty="0" smtClean="0"/>
              <a:t>lack</a:t>
            </a:r>
            <a:r>
              <a:rPr lang="en-US" b="1" baseline="0" dirty="0" smtClean="0"/>
              <a:t> of invariance</a:t>
            </a:r>
            <a:r>
              <a:rPr lang="en-US" baseline="0" dirty="0" smtClean="0"/>
              <a:t>”, or the fact that the mapping from cues to categories CHANGES depending on who’s talking.  Two things to note here. You can see here that there’s a lot of variability </a:t>
            </a:r>
            <a:r>
              <a:rPr lang="en-US" baseline="0" dirty="0" err="1" smtClean="0"/>
              <a:t>bETWEEN</a:t>
            </a:r>
            <a:r>
              <a:rPr lang="en-US" baseline="0" dirty="0" smtClean="0"/>
              <a:t> talkers, too.  This is a particularly extreme case, where IAF’s “sip” is physically indistinguishable from GGG’s “ship” on this cue. This kind of variability means that there’s often quite a bit of uncertainty about what the right generative model is in any given situation, and so you need to be tracking the cue distributions. The other thing to note is that this variability isn’t totally random: it’s conditioned on </a:t>
            </a:r>
            <a:r>
              <a:rPr lang="en-US" b="1" baseline="0" dirty="0" smtClean="0"/>
              <a:t>who is talking</a:t>
            </a:r>
            <a:r>
              <a:rPr lang="en-US" b="0" baseline="0" dirty="0" smtClean="0"/>
              <a:t>. That is, there’s a lot of structure there. I’ll come back to that in a bit.</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defRPr/>
            </a:pPr>
            <a:r>
              <a:rPr lang="en-US" baseline="0" dirty="0" smtClean="0"/>
              <a:t>For now, what matters is that you don’t know the generative model with any certainty, and this </a:t>
            </a:r>
            <a:r>
              <a:rPr lang="en-US" b="0" baseline="0" dirty="0" smtClean="0"/>
              <a:t>basically </a:t>
            </a:r>
            <a:r>
              <a:rPr lang="en-US" b="0" baseline="0" dirty="0" err="1" smtClean="0"/>
              <a:t>torpedos</a:t>
            </a:r>
            <a:r>
              <a:rPr lang="en-US" b="0" baseline="0" dirty="0" smtClean="0"/>
              <a:t> the ideal listener: how can you do accurate inference if you don’t know the generative model?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…hypothesized as a mechanism</a:t>
            </a:r>
            <a:r>
              <a:rPr lang="en-US" baseline="0" dirty="0" smtClean="0"/>
              <a:t> for rapid adaptation in general.</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8EB51D8-5313-4A2A-9AAB-F0F8A60DB283}"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x-none" altLang="en-US" dirty="0" smtClean="0">
                <a:latin typeface="Helvetica" pitchFamily="124" charset="0"/>
                <a:ea typeface="ＭＳ Ｐゴシック" pitchFamily="124" charset="-128"/>
                <a:cs typeface="ＭＳ Ｐゴシック" pitchFamily="124" charset="-128"/>
              </a:rPr>
              <a:t>(focus on prediction error here</a:t>
            </a:r>
            <a:endParaRPr lang="x-none" altLang="en-US" dirty="0" smtClean="0">
              <a:latin typeface="Helvetica" pitchFamily="124" charset="0"/>
              <a:ea typeface="ＭＳ Ｐゴシック" pitchFamily="124" charset="-128"/>
              <a:cs typeface="ＭＳ Ｐゴシック" pitchFamily="12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formalize this idea of </a:t>
            </a:r>
            <a:r>
              <a:rPr lang="en-US" baseline="0" dirty="0" err="1" smtClean="0"/>
              <a:t>dist</a:t>
            </a:r>
            <a:r>
              <a:rPr lang="en-US" baseline="0" dirty="0" smtClean="0"/>
              <a:t> learning as </a:t>
            </a:r>
            <a:r>
              <a:rPr lang="en-US" baseline="0" dirty="0" err="1" smtClean="0"/>
              <a:t>bayesian</a:t>
            </a:r>
            <a:r>
              <a:rPr lang="en-US" baseline="0" dirty="0" smtClean="0"/>
              <a:t> inference, it predicts the build-up of recalibration really nicely.</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what’s REALLY COOL about this idea of distributional learning</a:t>
            </a:r>
            <a:r>
              <a:rPr lang="en-US" baseline="0" dirty="0" smtClean="0"/>
              <a:t> is that a lot of stuff falls out of it for free! for example, the very same model explains the incremental build up of selective adaptation just as well. people used to think of this as a completely different kind of phenomenon, but we can fit it with exactly the same model.</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here’s data from a replication that I ran online, adding some conditions that are intermediate between these two. the very same model fits all these conditions simultaneously, and even </a:t>
            </a:r>
            <a:r>
              <a:rPr lang="en-US" b="1" i="0" baseline="0" dirty="0" smtClean="0"/>
              <a:t>predicts</a:t>
            </a:r>
            <a:r>
              <a:rPr lang="en-US" b="0" i="0" baseline="0" dirty="0" smtClean="0"/>
              <a:t> adaptation in the intermediate conditions just as well.</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785A7C5A-D963-4E75-B978-CB416113099C}"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2EDCDAF7-CFAE-4BD0-A693-7258172525D9}"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362E1194-2346-4002-A184-EF5AAEE1CC77}"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lnSpc>
                <a:spcPct val="75000"/>
              </a:lnSpc>
              <a:defRPr u="none" strike="noStrike" kern="0" cap="none" spc="0" normalizeH="0">
                <a:solidFill>
                  <a:schemeClr val="tx2"/>
                </a:solidFill>
                <a:uFillTx/>
              </a:defRPr>
            </a:lvl1pPr>
          </a:lstStyle>
          <a:p>
            <a:r>
              <a:rPr lang="en-US" dirty="0"/>
              <a:t>Title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5F80C8D4-EBF1-459B-B948-4CDFA6C6282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91C577AA-F80C-47E4-8B39-6E4CEB3830FC}"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C79B8BEB-91FE-4502-8A4D-AAD7DF0A4447}"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endParaRPr lang="en-US"/>
          </a:p>
        </p:txBody>
      </p:sp>
      <p:sp>
        <p:nvSpPr>
          <p:cNvPr id="8" name="Rectangle 5"/>
          <p:cNvSpPr>
            <a:spLocks noGrp="1" noChangeArrowheads="1"/>
          </p:cNvSpPr>
          <p:nvPr>
            <p:ph type="ftr" sz="quarter" idx="11"/>
          </p:nvPr>
        </p:nvSpPr>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a:lvl1pPr>
          </a:lstStyle>
          <a:p>
            <a:fld id="{EDBE3687-28B2-4861-8467-DA763B7939F6}"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endParaRPr lang="en-US"/>
          </a:p>
        </p:txBody>
      </p:sp>
      <p:sp>
        <p:nvSpPr>
          <p:cNvPr id="4" name="Rectangle 5"/>
          <p:cNvSpPr>
            <a:spLocks noGrp="1" noChangeArrowheads="1"/>
          </p:cNvSpPr>
          <p:nvPr>
            <p:ph type="ftr" sz="quarter" idx="11"/>
          </p:nvPr>
        </p:nvSpPr>
        <p:spPr/>
        <p:txBody>
          <a:bodyPr/>
          <a:lstStyle>
            <a:lvl1pPr>
              <a:defRPr/>
            </a:lvl1pPr>
          </a:lstStyle>
          <a:p>
            <a:endParaRPr lang="en-US"/>
          </a:p>
        </p:txBody>
      </p:sp>
      <p:sp>
        <p:nvSpPr>
          <p:cNvPr id="5" name="Rectangle 6"/>
          <p:cNvSpPr>
            <a:spLocks noGrp="1" noChangeArrowheads="1"/>
          </p:cNvSpPr>
          <p:nvPr>
            <p:ph type="sldNum" sz="quarter" idx="12"/>
          </p:nvPr>
        </p:nvSpPr>
        <p:spPr/>
        <p:txBody>
          <a:bodyPr/>
          <a:lstStyle>
            <a:lvl1pPr>
              <a:defRPr/>
            </a:lvl1pPr>
          </a:lstStyle>
          <a:p>
            <a:fld id="{5C9C7133-131F-4419-BF4D-67DDFF464855}"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endParaRPr lang="en-US"/>
          </a:p>
        </p:txBody>
      </p:sp>
      <p:sp>
        <p:nvSpPr>
          <p:cNvPr id="3" name="Rectangle 5"/>
          <p:cNvSpPr>
            <a:spLocks noGrp="1" noChangeArrowheads="1"/>
          </p:cNvSpPr>
          <p:nvPr>
            <p:ph type="ftr" sz="quarter" idx="11"/>
          </p:nvPr>
        </p:nvSpPr>
        <p:spPr/>
        <p:txBody>
          <a:bodyPr/>
          <a:lstStyle>
            <a:lvl1pPr>
              <a:defRPr/>
            </a:lvl1pPr>
          </a:lstStyle>
          <a:p>
            <a:endParaRPr lang="en-US"/>
          </a:p>
        </p:txBody>
      </p:sp>
      <p:sp>
        <p:nvSpPr>
          <p:cNvPr id="4" name="Rectangle 6"/>
          <p:cNvSpPr>
            <a:spLocks noGrp="1" noChangeArrowheads="1"/>
          </p:cNvSpPr>
          <p:nvPr>
            <p:ph type="sldNum" sz="quarter" idx="12"/>
          </p:nvPr>
        </p:nvSpPr>
        <p:spPr/>
        <p:txBody>
          <a:bodyPr/>
          <a:lstStyle>
            <a:lvl1pPr>
              <a:defRPr/>
            </a:lvl1pPr>
          </a:lstStyle>
          <a:p>
            <a:fld id="{F7B6E4B8-3581-4EBC-9FE4-0D48241C9678}"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A39607D5-3DE5-434E-8787-A8FE54E68A5C}"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9FFAE7A1-60B2-4B7A-A82C-1C35A912A8CB}"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t" anchorCtr="0" compatLnSpc="1"/>
          <a:lstStyle/>
          <a:p>
            <a:pPr lvl="0"/>
            <a:r>
              <a:rPr lang="en-US" dirty="0"/>
              <a:t>Title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defRPr sz="1400">
                <a:latin typeface="Arimo" pitchFamily="124"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defRPr sz="1400">
                <a:latin typeface="Arimo" pitchFamily="124" charset="0"/>
              </a:defRPr>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a:defRPr sz="1400">
                <a:latin typeface="Arimo" pitchFamily="124" charset="0"/>
              </a:defRPr>
            </a:lvl1pPr>
          </a:lstStyle>
          <a:p>
            <a:fld id="{32EDA290-BBD5-4487-A7F2-45F380EE69B8}"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75000"/>
        </a:lnSpc>
        <a:spcBef>
          <a:spcPct val="0"/>
        </a:spcBef>
        <a:spcAft>
          <a:spcPct val="0"/>
        </a:spcAft>
        <a:defRPr sz="4800" b="1" u="none" strike="noStrike" kern="0" cap="none" spc="0" normalizeH="0">
          <a:solidFill>
            <a:schemeClr val="tx2"/>
          </a:solidFill>
          <a:uFillTx/>
          <a:latin typeface="Arimo" pitchFamily="124" charset="0"/>
          <a:ea typeface="+mj-ea"/>
          <a:cs typeface="+mj-cs"/>
        </a:defRPr>
      </a:lvl1pPr>
      <a:lvl2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2pPr>
      <a:lvl3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3pPr>
      <a:lvl4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4pPr>
      <a:lvl5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5pPr>
      <a:lvl6pPr marL="4572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6pPr>
      <a:lvl7pPr marL="9144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7pPr>
      <a:lvl8pPr marL="13716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8pPr>
      <a:lvl9pPr marL="18288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9pPr>
    </p:titleStyle>
    <p:bodyStyle>
      <a:lvl1pPr marL="342900" indent="-342900" algn="l" rtl="0" eaLnBrk="0" fontAlgn="base" hangingPunct="0">
        <a:spcBef>
          <a:spcPct val="20000"/>
        </a:spcBef>
        <a:spcAft>
          <a:spcPct val="0"/>
        </a:spcAft>
        <a:buChar char="•"/>
        <a:defRPr sz="3200">
          <a:solidFill>
            <a:schemeClr val="tx1"/>
          </a:solidFill>
          <a:latin typeface="Arimo" pitchFamily="12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mo" pitchFamily="124" charset="0"/>
          <a:ea typeface="+mn-ea"/>
        </a:defRPr>
      </a:lvl2pPr>
      <a:lvl3pPr marL="1143000" indent="-228600" algn="l" rtl="0" eaLnBrk="0" fontAlgn="base" hangingPunct="0">
        <a:spcBef>
          <a:spcPct val="20000"/>
        </a:spcBef>
        <a:spcAft>
          <a:spcPct val="0"/>
        </a:spcAft>
        <a:buChar char="•"/>
        <a:defRPr sz="2400">
          <a:solidFill>
            <a:schemeClr val="tx1"/>
          </a:solidFill>
          <a:latin typeface="Arimo" pitchFamily="124" charset="0"/>
          <a:ea typeface="+mn-ea"/>
        </a:defRPr>
      </a:lvl3pPr>
      <a:lvl4pPr marL="1600200" indent="-228600" algn="l" rtl="0" eaLnBrk="0" fontAlgn="base" hangingPunct="0">
        <a:spcBef>
          <a:spcPct val="20000"/>
        </a:spcBef>
        <a:spcAft>
          <a:spcPct val="0"/>
        </a:spcAft>
        <a:buChar char="–"/>
        <a:defRPr sz="2000">
          <a:solidFill>
            <a:schemeClr val="tx1"/>
          </a:solidFill>
          <a:latin typeface="Arimo" pitchFamily="124" charset="0"/>
          <a:ea typeface="+mn-ea"/>
        </a:defRPr>
      </a:lvl4pPr>
      <a:lvl5pPr marL="2057400" indent="-228600" algn="l" rtl="0" eaLnBrk="0" fontAlgn="base" hangingPunct="0">
        <a:spcBef>
          <a:spcPct val="20000"/>
        </a:spcBef>
        <a:spcAft>
          <a:spcPct val="0"/>
        </a:spcAft>
        <a:buChar char="»"/>
        <a:defRPr sz="2000">
          <a:solidFill>
            <a:schemeClr val="tx1"/>
          </a:solidFill>
          <a:latin typeface="Arimo" pitchFamily="12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image" Target="../media/image2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8.emf"/><Relationship Id="rId1" Type="http://schemas.openxmlformats.org/officeDocument/2006/relationships/image" Target="../media/image27.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 Id="rId3" Type="http://schemas.openxmlformats.org/officeDocument/2006/relationships/image" Target="../media/image37.emf"/><Relationship Id="rId2" Type="http://schemas.openxmlformats.org/officeDocument/2006/relationships/image" Target="../media/image31.emf"/><Relationship Id="rId1" Type="http://schemas.openxmlformats.org/officeDocument/2006/relationships/image" Target="../media/image36.emf"/></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4.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9.emf"/><Relationship Id="rId3" Type="http://schemas.openxmlformats.org/officeDocument/2006/relationships/image" Target="../media/image37.emf"/><Relationship Id="rId2" Type="http://schemas.openxmlformats.org/officeDocument/2006/relationships/image" Target="../media/image31.emf"/><Relationship Id="rId1" Type="http://schemas.openxmlformats.org/officeDocument/2006/relationships/image" Target="../media/image38.emf"/></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4.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9.emf"/><Relationship Id="rId3" Type="http://schemas.openxmlformats.org/officeDocument/2006/relationships/image" Target="../media/image37.emf"/><Relationship Id="rId2" Type="http://schemas.openxmlformats.org/officeDocument/2006/relationships/image" Target="../media/image31.emf"/><Relationship Id="rId1" Type="http://schemas.openxmlformats.org/officeDocument/2006/relationships/image" Target="../media/image40.emf"/></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43.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41.emf"/></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45.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44.emf"/></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image" Target="../media/image1.emf"/></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47.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46.emf"/></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49.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48.emf"/></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51.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50.emf"/></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53.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52.emf"/></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55.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5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27.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emf"/><Relationship Id="rId7" Type="http://schemas.openxmlformats.org/officeDocument/2006/relationships/image" Target="../media/image63.emf"/><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3" Type="http://schemas.openxmlformats.org/officeDocument/2006/relationships/image" Target="../media/image59.emf"/><Relationship Id="rId2" Type="http://schemas.openxmlformats.org/officeDocument/2006/relationships/image" Target="../media/image58.emf"/><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57.emf"/></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image" Target="../media/image72.png"/><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image" Target="../media/image69.emf"/><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0.png"/><Relationship Id="rId7" Type="http://schemas.openxmlformats.org/officeDocument/2006/relationships/image" Target="../media/image79.png"/><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 Id="rId3" Type="http://schemas.openxmlformats.org/officeDocument/2006/relationships/image" Target="../media/image75.emf"/><Relationship Id="rId2" Type="http://schemas.openxmlformats.org/officeDocument/2006/relationships/image" Target="../media/image74.emf"/><Relationship Id="rId10" Type="http://schemas.openxmlformats.org/officeDocument/2006/relationships/notesSlide" Target="../notesSlides/notesSlide16.xml"/><Relationship Id="rId1" Type="http://schemas.openxmlformats.org/officeDocument/2006/relationships/image" Target="../media/image73.emf"/></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emf"/></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8.png"/><Relationship Id="rId7" Type="http://schemas.openxmlformats.org/officeDocument/2006/relationships/image" Target="../media/image87.png"/><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 Id="rId3" Type="http://schemas.openxmlformats.org/officeDocument/2006/relationships/image" Target="../media/image83.emf"/><Relationship Id="rId2" Type="http://schemas.openxmlformats.org/officeDocument/2006/relationships/image" Target="../media/image82.emf"/><Relationship Id="rId10" Type="http://schemas.openxmlformats.org/officeDocument/2006/relationships/notesSlide" Target="../notesSlides/notesSlide17.xml"/><Relationship Id="rId1" Type="http://schemas.openxmlformats.org/officeDocument/2006/relationships/image" Target="../media/image81.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89.emf"/></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94.emf"/><Relationship Id="rId1" Type="http://schemas.openxmlformats.org/officeDocument/2006/relationships/image" Target="../media/image93.emf"/></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90.emf"/><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image" Target="../media/image95.emf"/></Relationships>
</file>

<file path=ppt/slides/_rels/slide35.xml.rels><?xml version="1.0" encoding="UTF-8" standalone="yes"?>
<Relationships xmlns="http://schemas.openxmlformats.org/package/2006/relationships"><Relationship Id="rId9" Type="http://schemas.openxmlformats.org/officeDocument/2006/relationships/image" Target="../media/image106.emf"/><Relationship Id="rId8" Type="http://schemas.openxmlformats.org/officeDocument/2006/relationships/image" Target="../media/image105.emf"/><Relationship Id="rId7" Type="http://schemas.openxmlformats.org/officeDocument/2006/relationships/image" Target="../media/image104.emf"/><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 Id="rId3" Type="http://schemas.openxmlformats.org/officeDocument/2006/relationships/image" Target="../media/image100.emf"/><Relationship Id="rId2" Type="http://schemas.openxmlformats.org/officeDocument/2006/relationships/image" Target="../media/image99.emf"/><Relationship Id="rId11" Type="http://schemas.openxmlformats.org/officeDocument/2006/relationships/notesSlide" Target="../notesSlides/notesSlide22.xml"/><Relationship Id="rId10" Type="http://schemas.openxmlformats.org/officeDocument/2006/relationships/slideLayout" Target="../slideLayouts/slideLayout2.xml"/><Relationship Id="rId1" Type="http://schemas.openxmlformats.org/officeDocument/2006/relationships/image" Target="../media/image98.emf"/></Relationships>
</file>

<file path=ppt/slides/_rels/slide36.xml.rels><?xml version="1.0" encoding="UTF-8" standalone="yes"?>
<Relationships xmlns="http://schemas.openxmlformats.org/package/2006/relationships"><Relationship Id="rId9" Type="http://schemas.openxmlformats.org/officeDocument/2006/relationships/image" Target="../media/image105.emf"/><Relationship Id="rId8" Type="http://schemas.openxmlformats.org/officeDocument/2006/relationships/image" Target="../media/image104.emf"/><Relationship Id="rId7" Type="http://schemas.openxmlformats.org/officeDocument/2006/relationships/image" Target="../media/image103.emf"/><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7.emf"/><Relationship Id="rId3" Type="http://schemas.openxmlformats.org/officeDocument/2006/relationships/image" Target="../media/image100.emf"/><Relationship Id="rId2" Type="http://schemas.openxmlformats.org/officeDocument/2006/relationships/image" Target="../media/image99.emf"/><Relationship Id="rId11" Type="http://schemas.openxmlformats.org/officeDocument/2006/relationships/notesSlide" Target="../notesSlides/notesSlide23.xml"/><Relationship Id="rId10" Type="http://schemas.openxmlformats.org/officeDocument/2006/relationships/slideLayout" Target="../slideLayouts/slideLayout2.xml"/><Relationship Id="rId1" Type="http://schemas.openxmlformats.org/officeDocument/2006/relationships/image" Target="../media/image9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08.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09.emf"/></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7.xml"/><Relationship Id="rId7" Type="http://schemas.openxmlformats.org/officeDocument/2006/relationships/image" Target="../media/image116.emf"/><Relationship Id="rId6" Type="http://schemas.openxmlformats.org/officeDocument/2006/relationships/image" Target="../media/image115.png"/><Relationship Id="rId5" Type="http://schemas.openxmlformats.org/officeDocument/2006/relationships/image" Target="../media/image114.emf"/><Relationship Id="rId4" Type="http://schemas.openxmlformats.org/officeDocument/2006/relationships/image" Target="../media/image113.png"/><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image" Target="../media/image110.emf"/></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7.xml"/><Relationship Id="rId7" Type="http://schemas.openxmlformats.org/officeDocument/2006/relationships/image" Target="../media/image116.emf"/><Relationship Id="rId6" Type="http://schemas.openxmlformats.org/officeDocument/2006/relationships/image" Target="../media/image114.emf"/><Relationship Id="rId5" Type="http://schemas.openxmlformats.org/officeDocument/2006/relationships/image" Target="../media/image112.emf"/><Relationship Id="rId4" Type="http://schemas.openxmlformats.org/officeDocument/2006/relationships/image" Target="../media/image115.png"/><Relationship Id="rId3"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image" Target="../media/image110.emf"/></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7.emf"/><Relationship Id="rId7" Type="http://schemas.openxmlformats.org/officeDocument/2006/relationships/image" Target="../media/image116.emf"/><Relationship Id="rId6" Type="http://schemas.openxmlformats.org/officeDocument/2006/relationships/image" Target="../media/image114.emf"/><Relationship Id="rId5" Type="http://schemas.openxmlformats.org/officeDocument/2006/relationships/image" Target="../media/image112.emf"/><Relationship Id="rId4" Type="http://schemas.openxmlformats.org/officeDocument/2006/relationships/image" Target="../media/image115.png"/><Relationship Id="rId3" Type="http://schemas.openxmlformats.org/officeDocument/2006/relationships/image" Target="../media/image113.png"/><Relationship Id="rId2" Type="http://schemas.openxmlformats.org/officeDocument/2006/relationships/image" Target="../media/image111.png"/><Relationship Id="rId10" Type="http://schemas.openxmlformats.org/officeDocument/2006/relationships/notesSlide" Target="../notesSlides/notesSlide28.xml"/><Relationship Id="rId1" Type="http://schemas.openxmlformats.org/officeDocument/2006/relationships/image" Target="../media/image110.emf"/></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119.png"/><Relationship Id="rId2" Type="http://schemas.openxmlformats.org/officeDocument/2006/relationships/image" Target="../media/image118.emf"/><Relationship Id="rId1" Type="http://schemas.openxmlformats.org/officeDocument/2006/relationships/image" Target="../media/image110.em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120.png"/><Relationship Id="rId1" Type="http://schemas.openxmlformats.org/officeDocument/2006/relationships/image" Target="../media/image1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image" Target="../media/image10.png"/><Relationship Id="rId8" Type="http://schemas.microsoft.com/office/2007/relationships/media" Target="../media/media3.mp4"/><Relationship Id="rId7" Type="http://schemas.openxmlformats.org/officeDocument/2006/relationships/video" Target="../media/media3.mp4"/><Relationship Id="rId6" Type="http://schemas.openxmlformats.org/officeDocument/2006/relationships/image" Target="../media/image9.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8.png"/><Relationship Id="rId2" Type="http://schemas.microsoft.com/office/2007/relationships/media" Target="../media/media1.mp3"/><Relationship Id="rId15" Type="http://schemas.openxmlformats.org/officeDocument/2006/relationships/notesSlide" Target="../notesSlides/notesSlide5.xml"/><Relationship Id="rId14" Type="http://schemas.openxmlformats.org/officeDocument/2006/relationships/slideLayout" Target="../slideLayouts/slideLayout2.xml"/><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emf"/><Relationship Id="rId10" Type="http://schemas.openxmlformats.org/officeDocument/2006/relationships/image" Target="../media/image11.png"/><Relationship Id="rId1" Type="http://schemas.openxmlformats.org/officeDocument/2006/relationships/audio" Target="../media/media1.mp3"/></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24.emf"/><Relationship Id="rId2" Type="http://schemas.openxmlformats.org/officeDocument/2006/relationships/image" Target="../media/image21.emf"/><Relationship Id="rId1"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3270" y="1374140"/>
            <a:ext cx="7062470" cy="1470025"/>
          </a:xfrm>
        </p:spPr>
        <p:txBody>
          <a:bodyPr/>
          <a:lstStyle/>
          <a:p>
            <a:pPr algn="l">
              <a:lnSpc>
                <a:spcPct val="75000"/>
              </a:lnSpc>
            </a:pPr>
            <a:r>
              <a:rPr lang="x-none" altLang="en-US" sz="6600" b="0" cap="none" dirty="0"/>
              <a:t>The </a:t>
            </a:r>
            <a:r>
              <a:rPr lang="x-none" altLang="en-US" sz="6600" cap="none" dirty="0"/>
              <a:t>ideal adapter</a:t>
            </a:r>
            <a:r>
              <a:rPr lang="x-none" altLang="en-US" sz="6600" b="0" cap="none" dirty="0"/>
              <a:t> </a:t>
            </a:r>
            <a:br>
              <a:rPr lang="x-none" altLang="en-US" sz="3200" b="0" cap="none" dirty="0"/>
            </a:br>
            <a:br>
              <a:rPr lang="x-none" altLang="en-US" sz="3200" b="0" cap="none" dirty="0"/>
            </a:br>
            <a:r>
              <a:rPr lang="x-none" altLang="en-US" sz="5400" b="0" cap="none" dirty="0"/>
              <a:t>Robust speech perception in a </a:t>
            </a:r>
            <a:r>
              <a:rPr lang="x-none" altLang="en-US" sz="5400" cap="none" dirty="0"/>
              <a:t>variable world</a:t>
            </a:r>
            <a:endParaRPr lang="x-none" altLang="en-US" sz="5400" cap="none" dirty="0"/>
          </a:p>
        </p:txBody>
      </p:sp>
      <p:sp>
        <p:nvSpPr>
          <p:cNvPr id="3" name="Subtitle 2"/>
          <p:cNvSpPr>
            <a:spLocks noGrp="1"/>
          </p:cNvSpPr>
          <p:nvPr>
            <p:ph type="subTitle" idx="1"/>
          </p:nvPr>
        </p:nvSpPr>
        <p:spPr>
          <a:xfrm>
            <a:off x="762000" y="5102860"/>
            <a:ext cx="8382000" cy="1298575"/>
          </a:xfrm>
        </p:spPr>
        <p:txBody>
          <a:bodyPr/>
          <a:lstStyle/>
          <a:p>
            <a:pPr algn="l"/>
            <a:r>
              <a:rPr lang="x-none" altLang="en-US" sz="2400" dirty="0" smtClean="0"/>
              <a:t>Dave Kleinschmidt // Princeton Neuroscience Institute</a:t>
            </a:r>
            <a:endParaRPr lang="x-none" altLang="en-US" sz="2400" dirty="0" smtClean="0"/>
          </a:p>
          <a:p>
            <a:pPr algn="l"/>
            <a:r>
              <a:rPr lang="x-none" altLang="en-US" sz="2400" dirty="0" smtClean="0"/>
              <a:t>ICON 2017 // 8 August 2017</a:t>
            </a:r>
            <a:endParaRPr lang="x-none" altLang="en-US" sz="2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458200" cy="1143000"/>
          </a:xfrm>
        </p:spPr>
        <p:txBody>
          <a:bodyPr/>
          <a:lstStyle/>
          <a:p>
            <a:r>
              <a:rPr lang="en-US" dirty="0" smtClean="0"/>
              <a:t>Continuum </a:t>
            </a:r>
            <a:r>
              <a:rPr lang="en-US" b="0" dirty="0" smtClean="0"/>
              <a:t>of adaptation</a:t>
            </a:r>
            <a:endParaRPr lang="en-US" b="0"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Content Placeholder 6" descr="intr-model-ae-firstblock-xover-arrows.pdf"/>
          <p:cNvPicPr>
            <a:picLocks noChangeAspect="1"/>
          </p:cNvPicPr>
          <p:nvPr/>
        </p:nvPicPr>
        <p:blipFill>
          <a:blip r:embed="rId1"/>
          <a:stretch>
            <a:fillRect/>
          </a:stretch>
        </p:blipFill>
        <p:spPr bwMode="auto">
          <a:xfrm>
            <a:off x="152400" y="3048000"/>
            <a:ext cx="9144000" cy="3009900"/>
          </a:xfrm>
          <a:prstGeom prst="rect">
            <a:avLst/>
          </a:prstGeom>
          <a:noFill/>
          <a:ln w="9525">
            <a:noFill/>
            <a:miter lim="800000"/>
            <a:headEnd/>
            <a:tailEnd/>
          </a:ln>
        </p:spPr>
      </p:pic>
      <p:grpSp>
        <p:nvGrpSpPr>
          <p:cNvPr id="16" name="Group 15"/>
          <p:cNvGrpSpPr/>
          <p:nvPr/>
        </p:nvGrpSpPr>
        <p:grpSpPr>
          <a:xfrm>
            <a:off x="-152400" y="2978036"/>
            <a:ext cx="895084" cy="3117964"/>
            <a:chOff x="228600" y="2133600"/>
            <a:chExt cx="895084" cy="3117964"/>
          </a:xfrm>
        </p:grpSpPr>
        <p:sp>
          <p:nvSpPr>
            <p:cNvPr id="6" name="TextBox 5"/>
            <p:cNvSpPr txBox="1"/>
            <p:nvPr/>
          </p:nvSpPr>
          <p:spPr>
            <a:xfrm rot="16200000">
              <a:off x="-440267" y="3417491"/>
              <a:ext cx="2152152" cy="461665"/>
            </a:xfrm>
            <a:prstGeom prst="rect">
              <a:avLst/>
            </a:prstGeom>
            <a:solidFill>
              <a:srgbClr val="FFFFFF"/>
            </a:solidFill>
          </p:spPr>
          <p:txBody>
            <a:bodyPr wrap="none" rtlCol="0">
              <a:spAutoFit/>
            </a:bodyPr>
            <a:lstStyle/>
            <a:p>
              <a:r>
                <a:rPr lang="en-US" dirty="0" smtClean="0"/>
                <a:t>Boundary shift</a:t>
              </a:r>
              <a:endParaRPr lang="en-US" dirty="0"/>
            </a:p>
          </p:txBody>
        </p:sp>
        <p:grpSp>
          <p:nvGrpSpPr>
            <p:cNvPr id="7" name="Group 14"/>
            <p:cNvGrpSpPr/>
            <p:nvPr/>
          </p:nvGrpSpPr>
          <p:grpSpPr>
            <a:xfrm>
              <a:off x="228600" y="2133600"/>
              <a:ext cx="866642" cy="462380"/>
              <a:chOff x="6411198" y="2222266"/>
              <a:chExt cx="2190794" cy="1168854"/>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2295723"/>
                <a:ext cx="2190794" cy="1095397"/>
              </a:xfrm>
              <a:prstGeom prst="rect">
                <a:avLst/>
              </a:prstGeom>
            </p:spPr>
          </p:pic>
          <p:grpSp>
            <p:nvGrpSpPr>
              <p:cNvPr id="9" name="Group 8"/>
              <p:cNvGrpSpPr/>
              <p:nvPr/>
            </p:nvGrpSpPr>
            <p:grpSpPr>
              <a:xfrm>
                <a:off x="6926999" y="2222266"/>
                <a:ext cx="1154500" cy="1024551"/>
                <a:chOff x="6926999" y="2222266"/>
                <a:chExt cx="1154500" cy="1024551"/>
              </a:xfrm>
            </p:grpSpPr>
            <p:cxnSp>
              <p:nvCxnSpPr>
                <p:cNvPr id="10" name="Straight Arrow Connector 9"/>
                <p:cNvCxnSpPr/>
                <p:nvPr/>
              </p:nvCxnSpPr>
              <p:spPr bwMode="auto">
                <a:xfrm>
                  <a:off x="7533112" y="2741757"/>
                  <a:ext cx="346350" cy="0"/>
                </a:xfrm>
                <a:prstGeom prst="straightConnector1">
                  <a:avLst/>
                </a:prstGeom>
                <a:noFill/>
                <a:ln w="12700" cap="flat" cmpd="sng" algn="ctr">
                  <a:solidFill>
                    <a:srgbClr val="000000"/>
                  </a:solidFill>
                  <a:prstDash val="solid"/>
                  <a:round/>
                  <a:headEnd type="none" w="med" len="med"/>
                  <a:tailEnd type="arrow"/>
                </a:ln>
                <a:effectLst/>
              </p:spPr>
            </p:cxnSp>
            <p:sp>
              <p:nvSpPr>
                <p:cNvPr id="11" name="Rectangle 10"/>
                <p:cNvSpPr/>
                <p:nvPr/>
              </p:nvSpPr>
              <p:spPr bwMode="auto">
                <a:xfrm>
                  <a:off x="6926999" y="2222266"/>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grpSp>
        <p:grpSp>
          <p:nvGrpSpPr>
            <p:cNvPr id="12" name="Group 11"/>
            <p:cNvGrpSpPr/>
            <p:nvPr/>
          </p:nvGrpSpPr>
          <p:grpSpPr>
            <a:xfrm>
              <a:off x="257042" y="4800600"/>
              <a:ext cx="866642" cy="450964"/>
              <a:chOff x="6411198" y="3953902"/>
              <a:chExt cx="2190794" cy="1139993"/>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3998498"/>
                <a:ext cx="2190794" cy="1095397"/>
              </a:xfrm>
              <a:prstGeom prst="rect">
                <a:avLst/>
              </a:prstGeom>
              <a:ln>
                <a:noFill/>
                <a:headEnd type="arrow"/>
                <a:tailEnd type="none"/>
              </a:ln>
            </p:spPr>
          </p:pic>
          <p:cxnSp>
            <p:nvCxnSpPr>
              <p:cNvPr id="14" name="Straight Arrow Connector 13"/>
              <p:cNvCxnSpPr/>
              <p:nvPr/>
            </p:nvCxnSpPr>
            <p:spPr bwMode="auto">
              <a:xfrm>
                <a:off x="7172331" y="4444532"/>
                <a:ext cx="346350" cy="0"/>
              </a:xfrm>
              <a:prstGeom prst="straightConnector1">
                <a:avLst/>
              </a:prstGeom>
              <a:noFill/>
              <a:ln w="12700" cap="flat" cmpd="sng" algn="ctr">
                <a:solidFill>
                  <a:srgbClr val="000000"/>
                </a:solidFill>
                <a:prstDash val="solid"/>
                <a:round/>
                <a:headEnd type="arrow" w="med" len="med"/>
                <a:tailEnd type="none"/>
              </a:ln>
              <a:effectLst/>
            </p:spPr>
          </p:cxnSp>
          <p:sp>
            <p:nvSpPr>
              <p:cNvPr id="15" name="Rectangle 14"/>
              <p:cNvSpPr/>
              <p:nvPr/>
            </p:nvSpPr>
            <p:spPr bwMode="auto">
              <a:xfrm>
                <a:off x="6926999" y="3953902"/>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grpSp>
      <p:pic>
        <p:nvPicPr>
          <p:cNvPr id="17" name="Content Placeholder 2" descr="conditions-schematics-pdfs-all.pdf"/>
          <p:cNvPicPr>
            <a:picLocks noChangeAspect="1"/>
          </p:cNvPicPr>
          <p:nvPr/>
        </p:nvPicPr>
        <p:blipFill>
          <a:blip r:embed="rId3">
            <a:extLst>
              <a:ext uri="{28A0092B-C50C-407E-A947-70E740481C1C}">
                <a14:useLocalDpi xmlns:a14="http://schemas.microsoft.com/office/drawing/2010/main" val="0"/>
              </a:ext>
            </a:extLst>
          </a:blip>
          <a:srcRect l="-9028" r="-9028"/>
          <a:stretch>
            <a:fillRect/>
          </a:stretch>
        </p:blipFill>
        <p:spPr bwMode="auto">
          <a:xfrm>
            <a:off x="6400800" y="1447800"/>
            <a:ext cx="2878667" cy="1524000"/>
          </a:xfrm>
          <a:prstGeom prst="rect">
            <a:avLst/>
          </a:prstGeom>
          <a:noFill/>
          <a:ln w="9525">
            <a:noFill/>
            <a:miter lim="800000"/>
            <a:headEnd/>
            <a:tailEnd/>
          </a:ln>
        </p:spPr>
      </p:pic>
      <p:sp>
        <p:nvSpPr>
          <p:cNvPr id="18" name="TextBox 17"/>
          <p:cNvSpPr txBox="1"/>
          <p:nvPr/>
        </p:nvSpPr>
        <p:spPr>
          <a:xfrm>
            <a:off x="187158" y="6320135"/>
            <a:ext cx="6391493" cy="461665"/>
          </a:xfrm>
          <a:prstGeom prst="rect">
            <a:avLst/>
          </a:prstGeom>
          <a:noFill/>
        </p:spPr>
        <p:txBody>
          <a:bodyPr wrap="none" rtlCol="0">
            <a:spAutoFit/>
          </a:bodyPr>
          <a:lstStyle/>
          <a:p>
            <a:r>
              <a:rPr lang="en-US" dirty="0" smtClean="0"/>
              <a:t>[Kleinschmidt &amp; Jaeger, 2015, </a:t>
            </a:r>
            <a:r>
              <a:rPr lang="en-US" i="1" dirty="0" smtClean="0"/>
              <a:t>Psych. Review</a:t>
            </a:r>
            <a:r>
              <a:rPr lang="en-US" dirty="0" smtClean="0"/>
              <a:t>]</a:t>
            </a:r>
            <a:endParaRPr lang="en-US" dirty="0"/>
          </a:p>
        </p:txBody>
      </p:sp>
      <p:sp>
        <p:nvSpPr>
          <p:cNvPr id="19" name="TextBox 18"/>
          <p:cNvSpPr txBox="1"/>
          <p:nvPr/>
        </p:nvSpPr>
        <p:spPr>
          <a:xfrm>
            <a:off x="632517" y="2057400"/>
            <a:ext cx="4777683" cy="830997"/>
          </a:xfrm>
          <a:prstGeom prst="rect">
            <a:avLst/>
          </a:prstGeom>
          <a:noFill/>
        </p:spPr>
        <p:txBody>
          <a:bodyPr wrap="none" rtlCol="0">
            <a:spAutoFit/>
          </a:bodyPr>
          <a:lstStyle/>
          <a:p>
            <a:r>
              <a:rPr lang="en-US" i="1" dirty="0" smtClean="0"/>
              <a:t>n</a:t>
            </a:r>
            <a:r>
              <a:rPr lang="en-US" dirty="0" smtClean="0"/>
              <a:t> = 280 Mechanical Turk subjects</a:t>
            </a:r>
            <a:endParaRPr lang="en-US" dirty="0" smtClean="0"/>
          </a:p>
          <a:p>
            <a:r>
              <a:rPr lang="en-US" dirty="0" smtClean="0"/>
              <a:t>model </a:t>
            </a:r>
            <a:r>
              <a:rPr lang="en-US" i="1" dirty="0" smtClean="0"/>
              <a:t>r</a:t>
            </a:r>
            <a:r>
              <a:rPr lang="en-US" baseline="30000" dirty="0" smtClean="0"/>
              <a:t>2</a:t>
            </a:r>
            <a:r>
              <a:rPr lang="en-US" i="1" dirty="0" smtClean="0"/>
              <a:t> </a:t>
            </a:r>
            <a:r>
              <a:rPr lang="en-US" dirty="0" smtClean="0"/>
              <a:t>= 0.91</a:t>
            </a:r>
            <a:endParaRPr lang="en-US" i="1" dirty="0"/>
          </a:p>
        </p:txBody>
      </p:sp>
      <p:sp>
        <p:nvSpPr>
          <p:cNvPr id="20" name="Oval 19"/>
          <p:cNvSpPr/>
          <p:nvPr/>
        </p:nvSpPr>
        <p:spPr>
          <a:xfrm>
            <a:off x="6905625" y="2559685"/>
            <a:ext cx="152400" cy="15240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1" name="Oval 20"/>
          <p:cNvSpPr/>
          <p:nvPr/>
        </p:nvSpPr>
        <p:spPr>
          <a:xfrm>
            <a:off x="7766050" y="2559685"/>
            <a:ext cx="152400" cy="15240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2" name="Oval 21"/>
          <p:cNvSpPr/>
          <p:nvPr/>
        </p:nvSpPr>
        <p:spPr>
          <a:xfrm>
            <a:off x="7552055" y="2559685"/>
            <a:ext cx="152400" cy="152400"/>
          </a:xfrm>
          <a:prstGeom prst="ellipse">
            <a:avLst/>
          </a:prstGeom>
          <a:solidFill>
            <a:srgbClr val="B79F00"/>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3" name="Oval 22"/>
          <p:cNvSpPr/>
          <p:nvPr/>
        </p:nvSpPr>
        <p:spPr>
          <a:xfrm>
            <a:off x="7336155" y="2559685"/>
            <a:ext cx="152400" cy="152400"/>
          </a:xfrm>
          <a:prstGeom prst="ellipse">
            <a:avLst/>
          </a:prstGeom>
          <a:solidFill>
            <a:srgbClr val="00BA38"/>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b="0"/>
              <a:t>A</a:t>
            </a:r>
            <a:r>
              <a:rPr lang="x-none" altLang="en-US"/>
              <a:t> puzzle</a:t>
            </a:r>
            <a:endParaRPr lang="x-none" altLang="en-US" b="0"/>
          </a:p>
        </p:txBody>
      </p:sp>
      <p:sp>
        <p:nvSpPr>
          <p:cNvPr id="3" name="Content Placeholder 2"/>
          <p:cNvSpPr>
            <a:spLocks noGrp="1"/>
          </p:cNvSpPr>
          <p:nvPr>
            <p:ph idx="1"/>
          </p:nvPr>
        </p:nvSpPr>
        <p:spPr/>
        <p:txBody>
          <a:bodyPr/>
          <a:p>
            <a:r>
              <a:rPr lang="x-none" altLang="en-US">
                <a:sym typeface="+mn-ea"/>
              </a:rPr>
              <a:t>Claim: both acquisition and adaptaiton are </a:t>
            </a:r>
            <a:r>
              <a:rPr lang="x-none" altLang="en-US" b="1">
                <a:sym typeface="+mn-ea"/>
              </a:rPr>
              <a:t>distributional learning.</a:t>
            </a:r>
            <a:endParaRPr lang="x-none" altLang="en-US">
              <a:sym typeface="+mn-ea"/>
            </a:endParaRPr>
          </a:p>
          <a:p>
            <a:r>
              <a:rPr lang="x-none" altLang="en-US">
                <a:sym typeface="+mn-ea"/>
              </a:rPr>
              <a:t>Acquisition is </a:t>
            </a:r>
            <a:r>
              <a:rPr lang="x-none" altLang="en-US" b="1">
                <a:sym typeface="+mn-ea"/>
              </a:rPr>
              <a:t>hard </a:t>
            </a:r>
            <a:r>
              <a:rPr lang="x-none" altLang="en-US">
                <a:sym typeface="+mn-ea"/>
              </a:rPr>
              <a:t>and slow</a:t>
            </a:r>
            <a:endParaRPr lang="x-none" altLang="en-US">
              <a:sym typeface="+mn-ea"/>
            </a:endParaRPr>
          </a:p>
          <a:p>
            <a:r>
              <a:rPr lang="x-none" altLang="en-US">
                <a:sym typeface="+mn-ea"/>
              </a:rPr>
              <a:t>Adaptation is </a:t>
            </a:r>
            <a:r>
              <a:rPr lang="x-none" altLang="en-US" b="1">
                <a:sym typeface="+mn-ea"/>
              </a:rPr>
              <a:t>easy </a:t>
            </a:r>
            <a:r>
              <a:rPr lang="x-none" altLang="en-US">
                <a:sym typeface="+mn-ea"/>
              </a:rPr>
              <a:t>and fast</a:t>
            </a:r>
            <a:endParaRPr lang="x-none" altLang="en-US" b="1">
              <a:sym typeface="+mn-ea"/>
            </a:endParaRPr>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Thomas_Bayes.gif"/>
          <p:cNvPicPr>
            <a:picLocks noGrp="1" noChangeAspect="1"/>
          </p:cNvPicPr>
          <p:nvPr>
            <p:ph idx="1"/>
          </p:nvPr>
        </p:nvPicPr>
        <p:blipFill>
          <a:blip r:embed="rId1">
            <a:extLst>
              <a:ext uri="{28A0092B-C50C-407E-A947-70E740481C1C}">
                <a14:useLocalDpi xmlns:a14="http://schemas.microsoft.com/office/drawing/2010/main" val="0"/>
              </a:ext>
            </a:extLst>
          </a:blip>
          <a:srcRect l="-51279" r="-51279"/>
          <a:stretch>
            <a:fillRect/>
          </a:stretch>
        </p:blipFill>
        <p:spPr>
          <a:xfrm>
            <a:off x="-1905000" y="76200"/>
            <a:ext cx="12954000" cy="6858000"/>
          </a:xfr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14" name="Group 13"/>
          <p:cNvGrpSpPr/>
          <p:nvPr/>
        </p:nvGrpSpPr>
        <p:grpSpPr>
          <a:xfrm>
            <a:off x="2108079" y="440908"/>
            <a:ext cx="5511921" cy="4131092"/>
            <a:chOff x="2108079" y="440908"/>
            <a:chExt cx="5511921" cy="4131092"/>
          </a:xfrm>
        </p:grpSpPr>
        <p:sp>
          <p:nvSpPr>
            <p:cNvPr id="6" name="Heart 5"/>
            <p:cNvSpPr/>
            <p:nvPr/>
          </p:nvSpPr>
          <p:spPr bwMode="auto">
            <a:xfrm rot="20939020">
              <a:off x="3480925" y="440908"/>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7" name="Heart 6"/>
            <p:cNvSpPr/>
            <p:nvPr/>
          </p:nvSpPr>
          <p:spPr bwMode="auto">
            <a:xfrm rot="642714">
              <a:off x="2108079" y="591824"/>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8" name="Heart 7"/>
            <p:cNvSpPr/>
            <p:nvPr/>
          </p:nvSpPr>
          <p:spPr bwMode="auto">
            <a:xfrm rot="1120355">
              <a:off x="3200400" y="2743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Heart 8"/>
            <p:cNvSpPr/>
            <p:nvPr/>
          </p:nvSpPr>
          <p:spPr bwMode="auto">
            <a:xfrm>
              <a:off x="6858000" y="533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Heart 9"/>
            <p:cNvSpPr/>
            <p:nvPr/>
          </p:nvSpPr>
          <p:spPr bwMode="auto">
            <a:xfrm rot="1062200">
              <a:off x="6934200" y="2438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Heart 10"/>
            <p:cNvSpPr/>
            <p:nvPr/>
          </p:nvSpPr>
          <p:spPr bwMode="auto">
            <a:xfrm rot="21015522">
              <a:off x="5486400" y="3581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Heart 11"/>
            <p:cNvSpPr/>
            <p:nvPr/>
          </p:nvSpPr>
          <p:spPr bwMode="auto">
            <a:xfrm rot="21065636">
              <a:off x="2819400" y="3962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3" name="Heart 12"/>
            <p:cNvSpPr/>
            <p:nvPr/>
          </p:nvSpPr>
          <p:spPr bwMode="auto">
            <a:xfrm rot="20690773">
              <a:off x="6096000" y="1219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sp>
        <p:nvSpPr>
          <p:cNvPr id="3" name="Oval Callout 2"/>
          <p:cNvSpPr/>
          <p:nvPr/>
        </p:nvSpPr>
        <p:spPr bwMode="auto">
          <a:xfrm>
            <a:off x="-228600" y="1066800"/>
            <a:ext cx="3962400" cy="1600200"/>
          </a:xfrm>
          <a:prstGeom prst="wedgeEllipseCallout">
            <a:avLst>
              <a:gd name="adj1" fmla="val 59903"/>
              <a:gd name="adj2" fmla="val 48327"/>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smtClean="0">
                <a:ln>
                  <a:noFill/>
                </a:ln>
                <a:solidFill>
                  <a:schemeClr val="bg2"/>
                </a:solidFill>
                <a:effectLst/>
                <a:latin typeface="Arimo" pitchFamily="124" charset="0"/>
                <a:ea typeface="ＭＳ Ｐゴシック" pitchFamily="124" charset="-128"/>
                <a:cs typeface="ＭＳ Ｐゴシック" pitchFamily="124" charset="-128"/>
              </a:rPr>
              <a:t>It’s all inference under uncertainty</a:t>
            </a:r>
            <a:endParaRPr kumimoji="0" lang="en-US" sz="2400" b="1" i="0" u="none" strike="noStrike" cap="none" normalizeH="0" baseline="0" dirty="0">
              <a:ln>
                <a:noFill/>
              </a:ln>
              <a:solidFill>
                <a:schemeClr val="bg2"/>
              </a:solidFill>
              <a:effectLst/>
              <a:latin typeface="Arimo" pitchFamily="124" charset="0"/>
              <a:ea typeface="ＭＳ Ｐゴシック" pitchFamily="124" charset="-128"/>
              <a:cs typeface="ＭＳ Ｐゴシック" pitchFamily="124" charset="-128"/>
            </a:endParaRPr>
          </a:p>
        </p:txBody>
      </p:sp>
      <p:pic>
        <p:nvPicPr>
          <p:cNvPr id="16" name="Picture 15" descr="Bayes_sig_whit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99" y="2150533"/>
            <a:ext cx="1981200" cy="44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6" name="Picture 5"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2716" y="3200400"/>
            <a:ext cx="7556500" cy="520700"/>
          </a:xfrm>
          <a:prstGeom prst="rect">
            <a:avLst/>
          </a:prstGeom>
        </p:spPr>
      </p:pic>
      <p:sp>
        <p:nvSpPr>
          <p:cNvPr id="10" name="Left Brace 9"/>
          <p:cNvSpPr/>
          <p:nvPr/>
        </p:nvSpPr>
        <p:spPr bwMode="auto">
          <a:xfrm rot="16200000">
            <a:off x="7197316" y="2895598"/>
            <a:ext cx="228601" cy="2209802"/>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Left Brace 10"/>
          <p:cNvSpPr/>
          <p:nvPr/>
        </p:nvSpPr>
        <p:spPr bwMode="auto">
          <a:xfrm rot="16200000">
            <a:off x="4797018" y="2857499"/>
            <a:ext cx="228600" cy="2285999"/>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TextBox 11"/>
          <p:cNvSpPr txBox="1"/>
          <p:nvPr/>
        </p:nvSpPr>
        <p:spPr>
          <a:xfrm>
            <a:off x="6435316" y="4191000"/>
            <a:ext cx="1775546" cy="461665"/>
          </a:xfrm>
          <a:prstGeom prst="rect">
            <a:avLst/>
          </a:prstGeom>
          <a:noFill/>
        </p:spPr>
        <p:txBody>
          <a:bodyPr wrap="none" rtlCol="0">
            <a:spAutoFit/>
          </a:bodyPr>
          <a:p>
            <a:r>
              <a:rPr lang="en-US" dirty="0" smtClean="0"/>
              <a:t>prior beliefs</a:t>
            </a:r>
            <a:endParaRPr lang="en-US" dirty="0"/>
          </a:p>
        </p:txBody>
      </p:sp>
      <p:sp>
        <p:nvSpPr>
          <p:cNvPr id="13" name="TextBox 12"/>
          <p:cNvSpPr txBox="1"/>
          <p:nvPr/>
        </p:nvSpPr>
        <p:spPr>
          <a:xfrm>
            <a:off x="4205396" y="4191000"/>
            <a:ext cx="1467920" cy="461665"/>
          </a:xfrm>
          <a:prstGeom prst="rect">
            <a:avLst/>
          </a:prstGeom>
          <a:noFill/>
        </p:spPr>
        <p:txBody>
          <a:bodyPr wrap="none" rtlCol="0">
            <a:spAutoFit/>
          </a:bodyPr>
          <a:p>
            <a:r>
              <a:rPr lang="en-US" dirty="0" smtClean="0"/>
              <a:t>likelihood</a:t>
            </a:r>
            <a:endParaRPr lang="en-US" dirty="0"/>
          </a:p>
        </p:txBody>
      </p:sp>
      <p:sp>
        <p:nvSpPr>
          <p:cNvPr id="14" name="Left Brace 13"/>
          <p:cNvSpPr/>
          <p:nvPr/>
        </p:nvSpPr>
        <p:spPr bwMode="auto">
          <a:xfrm rot="16200000">
            <a:off x="1901416" y="2857499"/>
            <a:ext cx="228600" cy="2285999"/>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5" name="TextBox 14"/>
          <p:cNvSpPr txBox="1"/>
          <p:nvPr/>
        </p:nvSpPr>
        <p:spPr>
          <a:xfrm>
            <a:off x="469900" y="4191000"/>
            <a:ext cx="3222216" cy="830997"/>
          </a:xfrm>
          <a:prstGeom prst="rect">
            <a:avLst/>
          </a:prstGeom>
          <a:noFill/>
        </p:spPr>
        <p:txBody>
          <a:bodyPr wrap="square" rtlCol="0">
            <a:spAutoFit/>
          </a:bodyPr>
          <a:p>
            <a:pPr algn="ctr"/>
            <a:r>
              <a:rPr lang="en-US" dirty="0" smtClean="0"/>
              <a:t>posterior (updated)</a:t>
            </a:r>
            <a:endParaRPr lang="en-US" dirty="0" smtClean="0"/>
          </a:p>
          <a:p>
            <a:pPr algn="ctr"/>
            <a:r>
              <a:rPr lang="en-US" dirty="0" smtClean="0"/>
              <a:t>beliefs</a:t>
            </a:r>
          </a:p>
        </p:txBody>
      </p:sp>
      <p:sp>
        <p:nvSpPr>
          <p:cNvPr id="18" name="TextBox 17"/>
          <p:cNvSpPr txBox="1"/>
          <p:nvPr/>
        </p:nvSpPr>
        <p:spPr>
          <a:xfrm>
            <a:off x="720316" y="2057400"/>
            <a:ext cx="5415280" cy="822960"/>
          </a:xfrm>
          <a:prstGeom prst="rect">
            <a:avLst/>
          </a:prstGeom>
          <a:noFill/>
        </p:spPr>
        <p:txBody>
          <a:bodyPr wrap="none" rtlCol="0">
            <a:spAutoFit/>
          </a:bodyPr>
          <a:p>
            <a:r>
              <a:rPr lang="en-US" dirty="0" smtClean="0"/>
              <a:t>Infer categories and </a:t>
            </a:r>
            <a:r>
              <a:rPr lang="x-none" altLang="en-US" b="1" dirty="0" smtClean="0"/>
              <a:t>cue distributions</a:t>
            </a:r>
            <a:endParaRPr lang="x-none" altLang="en-US" b="1" dirty="0" smtClean="0"/>
          </a:p>
          <a:p>
            <a:r>
              <a:rPr lang="en-US" dirty="0" smtClean="0"/>
              <a:t>(e.g. category means/variances)</a:t>
            </a:r>
            <a:endParaRPr lang="en-US" dirty="0"/>
          </a:p>
        </p:txBody>
      </p:sp>
      <p:sp>
        <p:nvSpPr>
          <p:cNvPr id="3" name="Title 2"/>
          <p:cNvSpPr/>
          <p:nvPr>
            <p:ph type="title"/>
          </p:nvPr>
        </p:nvSpPr>
        <p:spPr/>
        <p:txBody>
          <a:bodyPr/>
          <a:p>
            <a:r>
              <a:rPr lang="x-none" altLang="en-US"/>
              <a:t>Ideal Adapter</a:t>
            </a:r>
            <a:endParaRPr lang="x-none"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5" name="Picture 14" descr="ngprior-likelihood-surfac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5" name="Picture 14" descr="ngprior-likelihood-surfac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286000"/>
            <a:ext cx="1282700" cy="355600"/>
          </a:xfrm>
          <a:prstGeom prst="rect">
            <a:avLst/>
          </a:prstGeom>
        </p:spPr>
      </p:pic>
      <p:pic>
        <p:nvPicPr>
          <p:cNvPr id="16" name="Picture 15" descr="ngprior-likelihood-surfac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286000"/>
            <a:ext cx="1282700" cy="355600"/>
          </a:xfrm>
          <a:prstGeom prst="rect">
            <a:avLst/>
          </a:prstGeom>
        </p:spPr>
      </p:pic>
      <p:pic>
        <p:nvPicPr>
          <p:cNvPr id="16" name="Picture 15" descr="ngprior-likelihood-surfac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8" name="Picture 1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9" name="Picture 1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oth-taller.pdf"/>
          <p:cNvPicPr>
            <a:picLocks noGrp="1" noChangeAspect="1"/>
          </p:cNvPicPr>
          <p:nvPr>
            <p:ph idx="1"/>
          </p:nvPr>
        </p:nvPicPr>
        <p:blipFill>
          <a:blip r:embed="rId1">
            <a:extLst>
              <a:ext uri="{28A0092B-C50C-407E-A947-70E740481C1C}">
                <a14:useLocalDpi xmlns:a14="http://schemas.microsoft.com/office/drawing/2010/main" val="0"/>
              </a:ext>
            </a:extLst>
          </a:blip>
          <a:srcRect t="-6159" b="-6159"/>
          <a:stretch>
            <a:fillRect/>
          </a:stretch>
        </p:blipFill>
        <p:spPr>
          <a:xfrm>
            <a:off x="2912533" y="1143000"/>
            <a:ext cx="8348132" cy="4419600"/>
          </a:xfr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smtClean="0"/>
          </a:p>
        </p:txBody>
      </p:sp>
      <p:sp>
        <p:nvSpPr>
          <p:cNvPr id="6" name="Rectangle 5"/>
          <p:cNvSpPr/>
          <p:nvPr/>
        </p:nvSpPr>
        <p:spPr bwMode="auto">
          <a:xfrm>
            <a:off x="5867399" y="1371600"/>
            <a:ext cx="5486401" cy="426720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8" name="TextBox 7"/>
          <p:cNvSpPr txBox="1"/>
          <p:nvPr/>
        </p:nvSpPr>
        <p:spPr>
          <a:xfrm>
            <a:off x="838200" y="381000"/>
            <a:ext cx="7772400" cy="492443"/>
          </a:xfrm>
          <a:prstGeom prst="rect">
            <a:avLst/>
          </a:prstGeom>
          <a:noFill/>
          <a:ln>
            <a:noFill/>
          </a:ln>
        </p:spPr>
        <p:txBody>
          <a:bodyPr wrap="square" rtlCol="0">
            <a:spAutoFit/>
          </a:bodyPr>
          <a:lstStyle/>
          <a:p>
            <a:pPr algn="ctr"/>
            <a:r>
              <a:rPr lang="en-US" sz="2600" dirty="0" smtClean="0">
                <a:solidFill>
                  <a:srgbClr val="404040"/>
                </a:solidFill>
                <a:latin typeface="Arimo" pitchFamily="124" charset="0"/>
              </a:rPr>
              <a:t>‘The cat runs away from the dog’</a:t>
            </a:r>
            <a:endParaRPr lang="en-US" sz="2600" dirty="0" smtClean="0">
              <a:solidFill>
                <a:srgbClr val="404040"/>
              </a:solidFill>
              <a:latin typeface="Arimo" pitchFamily="124" charset="0"/>
            </a:endParaRPr>
          </a:p>
        </p:txBody>
      </p:sp>
      <p:pic>
        <p:nvPicPr>
          <p:cNvPr id="10" name="Picture 9" descr="wave.eps"/>
          <p:cNvPicPr>
            <a:picLocks noChangeAspect="1"/>
          </p:cNvPicPr>
          <p:nvPr/>
        </p:nvPicPr>
        <p:blipFill>
          <a:blip r:embed="rId2"/>
          <a:stretch>
            <a:fillRect/>
          </a:stretch>
        </p:blipFill>
        <p:spPr>
          <a:xfrm flipV="1">
            <a:off x="2971800" y="5562600"/>
            <a:ext cx="3390900" cy="1327654"/>
          </a:xfrm>
          <a:prstGeom prst="rect">
            <a:avLst/>
          </a:prstGeom>
        </p:spPr>
      </p:pic>
      <p:cxnSp>
        <p:nvCxnSpPr>
          <p:cNvPr id="11" name="Straight Arrow Connector 10"/>
          <p:cNvCxnSpPr/>
          <p:nvPr/>
        </p:nvCxnSpPr>
        <p:spPr bwMode="auto">
          <a:xfrm flipH="1" flipV="1">
            <a:off x="4419600" y="914399"/>
            <a:ext cx="1669" cy="609601"/>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cxnSp>
        <p:nvCxnSpPr>
          <p:cNvPr id="14" name="Straight Arrow Connector 13"/>
          <p:cNvCxnSpPr/>
          <p:nvPr/>
        </p:nvCxnSpPr>
        <p:spPr bwMode="auto">
          <a:xfrm flipH="1" flipV="1">
            <a:off x="4419600" y="5334000"/>
            <a:ext cx="1669" cy="609601"/>
          </a:xfrm>
          <a:prstGeom prst="straightConnector1">
            <a:avLst/>
          </a:prstGeom>
          <a:solidFill>
            <a:schemeClr val="accent1"/>
          </a:solidFill>
          <a:ln w="107950" cap="flat" cmpd="sng" algn="ctr">
            <a:solidFill>
              <a:srgbClr val="000000"/>
            </a:solidFill>
            <a:prstDash val="solid"/>
            <a:round/>
            <a:headEnd type="none" w="med" len="med"/>
            <a:tailEnd type="none" w="med" len="med"/>
          </a:ln>
          <a:effectLst/>
        </p:spPr>
      </p:cxnSp>
      <p:sp>
        <p:nvSpPr>
          <p:cNvPr id="17" name="Rectangle 16"/>
          <p:cNvSpPr/>
          <p:nvPr/>
        </p:nvSpPr>
        <p:spPr bwMode="auto">
          <a:xfrm>
            <a:off x="2895600" y="3733800"/>
            <a:ext cx="2362200" cy="15240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TextBox 11"/>
          <p:cNvSpPr txBox="1"/>
          <p:nvPr/>
        </p:nvSpPr>
        <p:spPr>
          <a:xfrm>
            <a:off x="609600" y="-61277"/>
            <a:ext cx="7845425" cy="2164080"/>
          </a:xfrm>
          <a:prstGeom prst="rect">
            <a:avLst/>
          </a:prstGeom>
          <a:solidFill>
            <a:schemeClr val="bg2">
              <a:alpha val="75000"/>
            </a:schemeClr>
          </a:solidFill>
        </p:spPr>
        <p:txBody>
          <a:bodyPr wrap="square" rtlCol="0" anchor="ctr">
            <a:spAutoFit/>
          </a:bodyPr>
          <a:p>
            <a:pPr algn="ctr"/>
            <a:endParaRPr lang="en-US" sz="6800" b="1" dirty="0" smtClean="0">
              <a:solidFill>
                <a:schemeClr val="tx2"/>
              </a:solidFill>
              <a:latin typeface="Arimo" pitchFamily="124" charset="0"/>
            </a:endParaRPr>
          </a:p>
          <a:p>
            <a:pPr algn="ctr"/>
            <a:r>
              <a:rPr lang="x-none" altLang="en-US" sz="6800" b="1" dirty="0" smtClean="0">
                <a:solidFill>
                  <a:schemeClr val="tx2"/>
                </a:solidFill>
                <a:latin typeface="Arimo" pitchFamily="124" charset="0"/>
              </a:rPr>
              <a:t>INFORMATION</a:t>
            </a:r>
            <a:endParaRPr lang="x-none" altLang="en-US" sz="6800" b="1" dirty="0" smtClean="0">
              <a:solidFill>
                <a:schemeClr val="tx2"/>
              </a:solidFill>
              <a:latin typeface="Arimo" pitchFamily="124" charset="0"/>
            </a:endParaRPr>
          </a:p>
        </p:txBody>
      </p:sp>
      <p:sp>
        <p:nvSpPr>
          <p:cNvPr id="13" name="TextBox 12"/>
          <p:cNvSpPr txBox="1"/>
          <p:nvPr/>
        </p:nvSpPr>
        <p:spPr>
          <a:xfrm>
            <a:off x="24765" y="2064385"/>
            <a:ext cx="8891905" cy="4897755"/>
          </a:xfrm>
          <a:prstGeom prst="rect">
            <a:avLst/>
          </a:prstGeom>
          <a:solidFill>
            <a:schemeClr val="bg2">
              <a:alpha val="75000"/>
            </a:schemeClr>
          </a:solidFill>
        </p:spPr>
        <p:txBody>
          <a:bodyPr wrap="square" rtlCol="0" anchor="ctr">
            <a:noAutofit/>
          </a:bodyPr>
          <a:p>
            <a:pPr algn="ctr"/>
            <a:r>
              <a:rPr lang="en-US" sz="6800" b="1" dirty="0" smtClean="0">
                <a:solidFill>
                  <a:schemeClr val="tx2"/>
                </a:solidFill>
                <a:latin typeface="Arimo" pitchFamily="124" charset="0"/>
              </a:rPr>
              <a:t>SIGNAL</a:t>
            </a:r>
            <a:endParaRPr lang="en-US" sz="6800" b="1" dirty="0" smtClean="0">
              <a:solidFill>
                <a:schemeClr val="tx2"/>
              </a:solidFill>
              <a:latin typeface="Arimo" pitchFamily="124" charset="0"/>
            </a:endParaRPr>
          </a:p>
        </p:txBody>
      </p:sp>
      <p:cxnSp>
        <p:nvCxnSpPr>
          <p:cNvPr id="2" name="Straight Arrow Connector 1"/>
          <p:cNvCxnSpPr/>
          <p:nvPr/>
        </p:nvCxnSpPr>
        <p:spPr bwMode="auto">
          <a:xfrm rot="5400000" flipH="1" flipV="1">
            <a:off x="3658394" y="3047206"/>
            <a:ext cx="1524000" cy="1588"/>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cxnSp>
        <p:nvCxnSpPr>
          <p:cNvPr id="3" name="Straight Arrow Connector 2"/>
          <p:cNvCxnSpPr/>
          <p:nvPr/>
        </p:nvCxnSpPr>
        <p:spPr bwMode="auto">
          <a:xfrm rot="16200000" flipH="1">
            <a:off x="4420394" y="3047206"/>
            <a:ext cx="1524000" cy="1588"/>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sp>
        <p:nvSpPr>
          <p:cNvPr id="7" name="Text Box 6"/>
          <p:cNvSpPr txBox="1"/>
          <p:nvPr/>
        </p:nvSpPr>
        <p:spPr>
          <a:xfrm>
            <a:off x="5915025" y="2717800"/>
            <a:ext cx="1749425" cy="579120"/>
          </a:xfrm>
          <a:prstGeom prst="rect">
            <a:avLst/>
          </a:prstGeom>
          <a:noFill/>
        </p:spPr>
        <p:txBody>
          <a:bodyPr wrap="none" rtlCol="0">
            <a:spAutoFit/>
          </a:bodyPr>
          <a:p>
            <a:r>
              <a:rPr lang="x-none" altLang="en-US" sz="3200" b="1" i="1">
                <a:solidFill>
                  <a:schemeClr val="tx2"/>
                </a:solidFill>
              </a:rPr>
              <a:t>Variable</a:t>
            </a:r>
            <a:endParaRPr lang="x-none" altLang="en-US" sz="3200" b="1" i="1">
              <a:solidFill>
                <a:schemeClr val="tx2"/>
              </a:solidFill>
            </a:endParaRPr>
          </a:p>
        </p:txBody>
      </p:sp>
      <p:sp>
        <p:nvSpPr>
          <p:cNvPr id="9" name="Text Box 8"/>
          <p:cNvSpPr txBox="1"/>
          <p:nvPr/>
        </p:nvSpPr>
        <p:spPr>
          <a:xfrm>
            <a:off x="1676400" y="2743200"/>
            <a:ext cx="2057400" cy="579120"/>
          </a:xfrm>
          <a:prstGeom prst="rect">
            <a:avLst/>
          </a:prstGeom>
          <a:noFill/>
        </p:spPr>
        <p:txBody>
          <a:bodyPr wrap="none" rtlCol="0">
            <a:spAutoFit/>
          </a:bodyPr>
          <a:p>
            <a:r>
              <a:rPr lang="x-none" altLang="en-US" sz="3200" b="1" i="1">
                <a:solidFill>
                  <a:schemeClr val="tx2"/>
                </a:solidFill>
              </a:rPr>
              <a:t>Uncertain</a:t>
            </a:r>
            <a:endParaRPr lang="x-none" altLang="en-US" sz="3200" b="1" i="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6" name="Title 1"/>
          <p:cNvSpPr>
            <a:spLocks noGrp="1"/>
          </p:cNvSpPr>
          <p:nvPr/>
        </p:nvSpPr>
        <p:spPr>
          <a:xfrm>
            <a:off x="609600" y="2971800"/>
            <a:ext cx="8173720" cy="1143000"/>
          </a:xfrm>
          <a:prstGeom prst="rect">
            <a:avLst/>
          </a:prstGeom>
          <a:noFill/>
          <a:ln w="9525">
            <a:noFill/>
            <a:miter lim="800000"/>
          </a:ln>
        </p:spPr>
        <p:txBody>
          <a:bodyPr vert="horz" wrap="square" lIns="91440" tIns="45720" rIns="91440" bIns="45720" numCol="1" anchor="t" anchorCtr="0" compatLnSpc="1"/>
          <a:lstStyle>
            <a:lvl1pPr algn="l" rtl="0" eaLnBrk="0" fontAlgn="base" hangingPunct="0">
              <a:lnSpc>
                <a:spcPct val="75000"/>
              </a:lnSpc>
              <a:spcBef>
                <a:spcPct val="0"/>
              </a:spcBef>
              <a:spcAft>
                <a:spcPct val="0"/>
              </a:spcAft>
              <a:defRPr sz="4800" b="1" u="none" strike="noStrike" kern="0" cap="none" spc="0" normalizeH="0">
                <a:solidFill>
                  <a:schemeClr val="tx2"/>
                </a:solidFill>
                <a:uFillTx/>
                <a:latin typeface="Arimo" pitchFamily="124" charset="0"/>
                <a:ea typeface="+mj-ea"/>
                <a:cs typeface="+mj-cs"/>
              </a:defRPr>
            </a:lvl1pPr>
            <a:lvl2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2pPr>
            <a:lvl3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3pPr>
            <a:lvl4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4pPr>
            <a:lvl5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5pPr>
            <a:lvl6pPr marL="4572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6pPr>
            <a:lvl7pPr marL="9144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7pPr>
            <a:lvl8pPr marL="13716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8pPr>
            <a:lvl9pPr marL="18288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9pPr>
          </a:lstStyle>
          <a:p>
            <a:r>
              <a:rPr lang="x-none" altLang="en-US" b="0">
                <a:sym typeface="+mn-ea"/>
              </a:rPr>
              <a:t>Where do you get the </a:t>
            </a:r>
            <a:r>
              <a:rPr lang="x-none" altLang="en-US">
                <a:sym typeface="+mn-ea"/>
              </a:rPr>
              <a:t>prior</a:t>
            </a:r>
            <a:r>
              <a:rPr lang="x-none" altLang="en-US" b="0">
                <a:sym typeface="+mn-ea"/>
              </a:rPr>
              <a:t>?</a:t>
            </a:r>
            <a:endParaRPr lang="x-none" altLang="en-US" b="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5" name="Picture 4" descr="_Adam_s_Creation_Sistine_Chapel_ceiling__by_Michelangelo_JBU33cut.0"/>
          <p:cNvPicPr>
            <a:picLocks noChangeAspect="1"/>
          </p:cNvPicPr>
          <p:nvPr/>
        </p:nvPicPr>
        <p:blipFill>
          <a:blip r:embed="rId1"/>
          <a:stretch>
            <a:fillRect/>
          </a:stretch>
        </p:blipFill>
        <p:spPr>
          <a:xfrm>
            <a:off x="-817245" y="-87630"/>
            <a:ext cx="10419715" cy="6946265"/>
          </a:xfrm>
          <a:prstGeom prst="rect">
            <a:avLst/>
          </a:prstGeom>
        </p:spPr>
      </p:pic>
      <p:sp>
        <p:nvSpPr>
          <p:cNvPr id="8" name="Rectangle 7"/>
          <p:cNvSpPr/>
          <p:nvPr/>
        </p:nvSpPr>
        <p:spPr>
          <a:xfrm>
            <a:off x="-838200" y="-152400"/>
            <a:ext cx="10439400" cy="7010400"/>
          </a:xfrm>
          <a:prstGeom prst="rect">
            <a:avLst/>
          </a:prstGeom>
          <a:solidFill>
            <a:schemeClr val="bg2">
              <a:alpha val="8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 Box 8"/>
          <p:cNvSpPr txBox="1"/>
          <p:nvPr/>
        </p:nvSpPr>
        <p:spPr>
          <a:xfrm>
            <a:off x="596900" y="2022475"/>
            <a:ext cx="8394700" cy="2202180"/>
          </a:xfrm>
          <a:prstGeom prst="rect">
            <a:avLst/>
          </a:prstGeom>
          <a:noFill/>
        </p:spPr>
        <p:txBody>
          <a:bodyPr wrap="square" rtlCol="0">
            <a:spAutoFit/>
          </a:bodyPr>
          <a:p>
            <a:pPr lvl="0" latinLnBrk="0">
              <a:lnSpc>
                <a:spcPct val="80000"/>
              </a:lnSpc>
            </a:pPr>
            <a:r>
              <a:rPr lang="x-none" altLang="en-US" sz="8000" b="1" i="1">
                <a:solidFill>
                  <a:srgbClr val="FF0000"/>
                </a:solidFill>
              </a:rPr>
              <a:t>Distributional learning!!</a:t>
            </a:r>
            <a:endParaRPr lang="x-none" altLang="en-US" sz="8000" b="1" i="1">
              <a:solidFill>
                <a:srgbClr val="FF0000"/>
              </a:solidFill>
            </a:endParaRPr>
          </a:p>
        </p:txBody>
      </p:sp>
      <p:sp>
        <p:nvSpPr>
          <p:cNvPr id="10" name="&quot;No&quot; Symbol 9"/>
          <p:cNvSpPr/>
          <p:nvPr/>
        </p:nvSpPr>
        <p:spPr>
          <a:xfrm>
            <a:off x="1905000" y="685800"/>
            <a:ext cx="5334000" cy="5334000"/>
          </a:xfrm>
          <a:prstGeom prst="noSmoking">
            <a:avLst/>
          </a:prstGeom>
          <a:solidFill>
            <a:srgbClr val="FF0000"/>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0" grpId="0" bldLvl="0" animBg="1"/>
      <p:bldP spid="10" grpId="1"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35" name="Group 34"/>
          <p:cNvGrpSpPr/>
          <p:nvPr/>
        </p:nvGrpSpPr>
        <p:grpSpPr>
          <a:xfrm>
            <a:off x="4114800" y="1794287"/>
            <a:ext cx="5003800" cy="4073113"/>
            <a:chOff x="4114800" y="1616487"/>
            <a:chExt cx="5003800" cy="4073113"/>
          </a:xfrm>
        </p:grpSpPr>
        <p:pic>
          <p:nvPicPr>
            <p:cNvPr id="24" name="Picture 23"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10400" y="3721100"/>
              <a:ext cx="2108200" cy="317500"/>
            </a:xfrm>
            <a:prstGeom prst="rect">
              <a:avLst/>
            </a:prstGeom>
          </p:spPr>
        </p:pic>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5" name="Straight Arrow Connector 14"/>
                <p:cNvCxnSpPr/>
                <p:nvPr/>
              </p:nvCxnSpPr>
              <p:spPr bwMode="auto">
                <a:xfrm>
                  <a:off x="4191000" y="4610100"/>
                  <a:ext cx="0" cy="838200"/>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16" name="Straight Arrow Connector 15"/>
                <p:cNvCxnSpPr/>
                <p:nvPr/>
              </p:nvCxnSpPr>
              <p:spPr bwMode="auto">
                <a:xfrm flipH="1">
                  <a:off x="1752600" y="4414920"/>
                  <a:ext cx="2286000" cy="0"/>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sp>
              <p:nvSpPr>
                <p:cNvPr id="17" name="TextBox 16"/>
                <p:cNvSpPr txBox="1"/>
                <p:nvPr/>
              </p:nvSpPr>
              <p:spPr>
                <a:xfrm>
                  <a:off x="3955234" y="4081921"/>
                  <a:ext cx="499594" cy="950913"/>
                </a:xfrm>
                <a:prstGeom prst="rect">
                  <a:avLst/>
                </a:prstGeom>
                <a:noFill/>
              </p:spPr>
              <p:txBody>
                <a:bodyPr wrap="none" rtlCol="0">
                  <a:spAutoFit/>
                </a:bodyPr>
                <a:lstStyle/>
                <a:p>
                  <a:r>
                    <a:rPr lang="en-US" sz="4400" dirty="0" smtClean="0"/>
                    <a:t>*</a:t>
                  </a:r>
                  <a:endParaRPr lang="en-US" sz="4400" dirty="0"/>
                </a:p>
              </p:txBody>
            </p:sp>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grpSp>
      <p:grpSp>
        <p:nvGrpSpPr>
          <p:cNvPr id="32" name="Group 31"/>
          <p:cNvGrpSpPr/>
          <p:nvPr/>
        </p:nvGrpSpPr>
        <p:grpSpPr>
          <a:xfrm>
            <a:off x="0" y="2844800"/>
            <a:ext cx="3657600" cy="2286000"/>
            <a:chOff x="0" y="2667000"/>
            <a:chExt cx="3657600" cy="2286000"/>
          </a:xfrm>
        </p:grpSpPr>
        <p:pic>
          <p:nvPicPr>
            <p:cNvPr id="31" name="Picture 30" descr="prior-granularity-pdfs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667000"/>
              <a:ext cx="3657600" cy="2286000"/>
            </a:xfrm>
            <a:prstGeom prst="rect">
              <a:avLst/>
            </a:prstGeom>
          </p:spPr>
        </p:pic>
        <p:cxnSp>
          <p:nvCxnSpPr>
            <p:cNvPr id="7" name="Straight Arrow Connector 6"/>
            <p:cNvCxnSpPr/>
            <p:nvPr/>
          </p:nvCxnSpPr>
          <p:spPr bwMode="auto">
            <a:xfrm>
              <a:off x="2667000" y="3896277"/>
              <a:ext cx="0" cy="599523"/>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8" name="Straight Arrow Connector 7"/>
            <p:cNvCxnSpPr/>
            <p:nvPr/>
          </p:nvCxnSpPr>
          <p:spPr bwMode="auto">
            <a:xfrm>
              <a:off x="990600" y="3896277"/>
              <a:ext cx="0" cy="599523"/>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pic>
          <p:nvPicPr>
            <p:cNvPr id="28" name="Picture 2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064" y="3566696"/>
              <a:ext cx="406400" cy="203200"/>
            </a:xfrm>
            <a:prstGeom prst="rect">
              <a:avLst/>
            </a:prstGeom>
          </p:spPr>
        </p:pic>
        <p:pic>
          <p:nvPicPr>
            <p:cNvPr id="29" name="Picture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332" y="3553328"/>
              <a:ext cx="266700" cy="203200"/>
            </a:xfrm>
            <a:prstGeom prst="rect">
              <a:avLst/>
            </a:prstGeom>
          </p:spPr>
        </p:pic>
      </p:grpSp>
      <p:pic>
        <p:nvPicPr>
          <p:cNvPr id="38" name="Picture 3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2997200"/>
            <a:ext cx="1587500" cy="317500"/>
          </a:xfrm>
          <a:prstGeom prst="rect">
            <a:avLst/>
          </a:prstGeom>
        </p:spPr>
      </p:pic>
      <p:pic>
        <p:nvPicPr>
          <p:cNvPr id="39" name="Picture 3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2997200"/>
            <a:ext cx="1739900" cy="317500"/>
          </a:xfrm>
          <a:prstGeom prst="rect">
            <a:avLst/>
          </a:prstGeom>
        </p:spPr>
      </p:pic>
      <p:grpSp>
        <p:nvGrpSpPr>
          <p:cNvPr id="42" name="Group 41"/>
          <p:cNvGrpSpPr/>
          <p:nvPr/>
        </p:nvGrpSpPr>
        <p:grpSpPr>
          <a:xfrm>
            <a:off x="872716" y="381000"/>
            <a:ext cx="7556500" cy="609600"/>
            <a:chOff x="872716" y="506664"/>
            <a:chExt cx="7556500" cy="609600"/>
          </a:xfrm>
        </p:grpSpPr>
        <p:sp>
          <p:nvSpPr>
            <p:cNvPr id="43" name="Rectangle 42"/>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4" name="Rectangle 43"/>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45" name="Picture 4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
        <p:nvSpPr>
          <p:cNvPr id="50" name="TextBox 49"/>
          <p:cNvSpPr txBox="1"/>
          <p:nvPr/>
        </p:nvSpPr>
        <p:spPr>
          <a:xfrm>
            <a:off x="3886200" y="1066800"/>
            <a:ext cx="1997963" cy="461665"/>
          </a:xfrm>
          <a:prstGeom prst="rect">
            <a:avLst/>
          </a:prstGeom>
          <a:noFill/>
        </p:spPr>
        <p:txBody>
          <a:bodyPr wrap="none" rtlCol="0">
            <a:spAutoFit/>
          </a:bodyPr>
          <a:lstStyle/>
          <a:p>
            <a:r>
              <a:rPr lang="en-US" dirty="0" smtClean="0">
                <a:solidFill>
                  <a:srgbClr val="00BFC4"/>
                </a:solidFill>
              </a:rPr>
              <a:t>Observations</a:t>
            </a:r>
            <a:endParaRPr lang="en-US" dirty="0">
              <a:solidFill>
                <a:srgbClr val="00BFC4"/>
              </a:solidFill>
            </a:endParaRPr>
          </a:p>
        </p:txBody>
      </p:sp>
      <p:sp>
        <p:nvSpPr>
          <p:cNvPr id="51" name="TextBox 50"/>
          <p:cNvSpPr txBox="1"/>
          <p:nvPr/>
        </p:nvSpPr>
        <p:spPr>
          <a:xfrm>
            <a:off x="5803936" y="1066800"/>
            <a:ext cx="2425664" cy="461665"/>
          </a:xfrm>
          <a:prstGeom prst="rect">
            <a:avLst/>
          </a:prstGeom>
          <a:noFill/>
        </p:spPr>
        <p:txBody>
          <a:bodyPr wrap="none" rtlCol="0">
            <a:spAutoFit/>
          </a:bodyPr>
          <a:lstStyle/>
          <a:p>
            <a:r>
              <a:rPr lang="en-US" dirty="0" smtClean="0">
                <a:solidFill>
                  <a:srgbClr val="F8766D"/>
                </a:solidFill>
              </a:rPr>
              <a:t>Prior experience</a:t>
            </a:r>
            <a:endParaRPr lang="en-US" dirty="0">
              <a:solidFill>
                <a:srgbClr val="F8766D"/>
              </a:solidFill>
            </a:endParaRPr>
          </a:p>
        </p:txBody>
      </p:sp>
      <p:pic>
        <p:nvPicPr>
          <p:cNvPr id="2" name="Picture 1"/>
          <p:cNvPicPr>
            <a:picLocks noChangeAspect="1"/>
          </p:cNvPicPr>
          <p:nvPr/>
        </p:nvPicPr>
        <p:blipFill>
          <a:blip r:embed="rId9"/>
          <a:stretch>
            <a:fillRect/>
          </a:stretch>
        </p:blipFill>
        <p:spPr>
          <a:xfrm>
            <a:off x="1715135" y="4997450"/>
            <a:ext cx="257175" cy="216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0" presetClass="path" presetSubtype="0" accel="50000" decel="50000" fill="hold" grpId="0" nodeType="withEffect">
                                  <p:stCondLst>
                                    <p:cond delay="0"/>
                                  </p:stCondLst>
                                  <p:childTnLst>
                                    <p:animMotion origin="layout" path="M -0.00069 -0.00023 L -0.00069 0.09977 " pathEditMode="relative" rAng="0" ptsTypes="AA">
                                      <p:cBhvr>
                                        <p:cTn id="14" dur="500" fill="hold"/>
                                        <p:tgtEl>
                                          <p:spTgt spid="51"/>
                                        </p:tgtEl>
                                        <p:attrNameLst>
                                          <p:attrName>ppt_x</p:attrName>
                                          <p:attrName>ppt_y</p:attrName>
                                        </p:attrNameLst>
                                      </p:cBhvr>
                                      <p:rCtr x="0" y="5000"/>
                                    </p:animMotion>
                                  </p:childTnLst>
                                </p:cTn>
                              </p:par>
                              <p:par>
                                <p:cTn id="15" presetID="0" presetClass="path" presetSubtype="0" accel="50000" decel="50000" fill="hold" grpId="0" nodeType="withEffect">
                                  <p:stCondLst>
                                    <p:cond delay="0"/>
                                  </p:stCondLst>
                                  <p:childTnLst>
                                    <p:animMotion origin="layout" path="M -0.00087 -0.00023 L -0.26753 0.09977 " pathEditMode="relative" rAng="0" ptsTypes="AA">
                                      <p:cBhvr>
                                        <p:cTn id="16" dur="500" fill="hold"/>
                                        <p:tgtEl>
                                          <p:spTgt spid="50"/>
                                        </p:tgtEl>
                                        <p:attrNameLst>
                                          <p:attrName>ppt_x</p:attrName>
                                          <p:attrName>ppt_y</p:attrName>
                                        </p:attrNameLst>
                                      </p:cBhvr>
                                      <p:rCtr x="-13333" y="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33" name="Group 32"/>
          <p:cNvGrpSpPr/>
          <p:nvPr/>
        </p:nvGrpSpPr>
        <p:grpSpPr>
          <a:xfrm rot="0">
            <a:off x="4114800" y="1794510"/>
            <a:ext cx="4114800" cy="4072890"/>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grpSp>
        <p:nvGrpSpPr>
          <p:cNvPr id="32" name="Group 31"/>
          <p:cNvGrpSpPr/>
          <p:nvPr/>
        </p:nvGrpSpPr>
        <p:grpSpPr>
          <a:xfrm>
            <a:off x="0" y="2844800"/>
            <a:ext cx="3657600" cy="2286000"/>
            <a:chOff x="0" y="2667000"/>
            <a:chExt cx="3657600" cy="2286000"/>
          </a:xfrm>
        </p:grpSpPr>
        <p:pic>
          <p:nvPicPr>
            <p:cNvPr id="31" name="Picture 30" descr="prior-granularity-pdfs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67000"/>
              <a:ext cx="3657600" cy="2286000"/>
            </a:xfrm>
            <a:prstGeom prst="rect">
              <a:avLst/>
            </a:prstGeom>
          </p:spPr>
        </p:pic>
        <p:cxnSp>
          <p:nvCxnSpPr>
            <p:cNvPr id="7" name="Straight Arrow Connector 6"/>
            <p:cNvCxnSpPr/>
            <p:nvPr/>
          </p:nvCxnSpPr>
          <p:spPr bwMode="auto">
            <a:xfrm>
              <a:off x="2667000" y="3896277"/>
              <a:ext cx="0" cy="599523"/>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8" name="Straight Arrow Connector 7"/>
            <p:cNvCxnSpPr/>
            <p:nvPr/>
          </p:nvCxnSpPr>
          <p:spPr bwMode="auto">
            <a:xfrm>
              <a:off x="990600" y="3896277"/>
              <a:ext cx="0" cy="599523"/>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pic>
          <p:nvPicPr>
            <p:cNvPr id="28" name="Picture 2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64" y="3566696"/>
              <a:ext cx="406400" cy="203200"/>
            </a:xfrm>
            <a:prstGeom prst="rect">
              <a:avLst/>
            </a:prstGeom>
          </p:spPr>
        </p:pic>
        <p:pic>
          <p:nvPicPr>
            <p:cNvPr id="29" name="Picture 2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332" y="3553328"/>
              <a:ext cx="266700" cy="203200"/>
            </a:xfrm>
            <a:prstGeom prst="rect">
              <a:avLst/>
            </a:prstGeom>
          </p:spPr>
        </p:pic>
      </p:grpSp>
      <p:grpSp>
        <p:nvGrpSpPr>
          <p:cNvPr id="42" name="Group 41"/>
          <p:cNvGrpSpPr/>
          <p:nvPr/>
        </p:nvGrpSpPr>
        <p:grpSpPr>
          <a:xfrm>
            <a:off x="872716" y="381000"/>
            <a:ext cx="7556500" cy="609600"/>
            <a:chOff x="872716" y="506664"/>
            <a:chExt cx="7556500" cy="609600"/>
          </a:xfrm>
        </p:grpSpPr>
        <p:sp>
          <p:nvSpPr>
            <p:cNvPr id="43" name="Rectangle 42"/>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4" name="Rectangle 43"/>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45" name="Picture 4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
        <p:nvSpPr>
          <p:cNvPr id="2" name="Oval 1"/>
          <p:cNvSpPr/>
          <p:nvPr/>
        </p:nvSpPr>
        <p:spPr>
          <a:xfrm>
            <a:off x="7045960" y="41776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 name="Oval 2"/>
          <p:cNvSpPr/>
          <p:nvPr/>
        </p:nvSpPr>
        <p:spPr>
          <a:xfrm>
            <a:off x="6791960" y="43808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 name="Oval 4"/>
          <p:cNvSpPr/>
          <p:nvPr/>
        </p:nvSpPr>
        <p:spPr>
          <a:xfrm>
            <a:off x="6918960" y="35172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6" name="Oval 5"/>
          <p:cNvSpPr/>
          <p:nvPr/>
        </p:nvSpPr>
        <p:spPr>
          <a:xfrm>
            <a:off x="7350760" y="37966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Oval 8"/>
          <p:cNvSpPr/>
          <p:nvPr/>
        </p:nvSpPr>
        <p:spPr>
          <a:xfrm>
            <a:off x="6410960" y="39998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Oval 9"/>
          <p:cNvSpPr/>
          <p:nvPr/>
        </p:nvSpPr>
        <p:spPr>
          <a:xfrm>
            <a:off x="6868160" y="39236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Oval 10"/>
          <p:cNvSpPr/>
          <p:nvPr/>
        </p:nvSpPr>
        <p:spPr>
          <a:xfrm>
            <a:off x="7630160" y="28568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3" name="Oval 12"/>
          <p:cNvSpPr/>
          <p:nvPr/>
        </p:nvSpPr>
        <p:spPr>
          <a:xfrm>
            <a:off x="6106160" y="42284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Oval 13"/>
          <p:cNvSpPr/>
          <p:nvPr/>
        </p:nvSpPr>
        <p:spPr>
          <a:xfrm>
            <a:off x="6106160" y="48380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21" name="Picture 20"/>
          <p:cNvPicPr>
            <a:picLocks noChangeAspect="1"/>
          </p:cNvPicPr>
          <p:nvPr/>
        </p:nvPicPr>
        <p:blipFill>
          <a:blip r:embed="rId6"/>
          <a:stretch>
            <a:fillRect/>
          </a:stretch>
        </p:blipFill>
        <p:spPr>
          <a:xfrm>
            <a:off x="5168900" y="1771650"/>
            <a:ext cx="2824480" cy="259080"/>
          </a:xfrm>
          <a:prstGeom prst="rect">
            <a:avLst/>
          </a:prstGeom>
        </p:spPr>
      </p:pic>
      <p:pic>
        <p:nvPicPr>
          <p:cNvPr id="22" name="Picture 21"/>
          <p:cNvPicPr>
            <a:picLocks noChangeAspect="1"/>
          </p:cNvPicPr>
          <p:nvPr/>
        </p:nvPicPr>
        <p:blipFill>
          <a:blip r:embed="rId7"/>
          <a:stretch>
            <a:fillRect/>
          </a:stretch>
        </p:blipFill>
        <p:spPr>
          <a:xfrm>
            <a:off x="1715135" y="4997450"/>
            <a:ext cx="257175" cy="216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4648835" y="1677670"/>
            <a:ext cx="3558540" cy="442595"/>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9" name="Rectangle 38"/>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55143" cy="4073113"/>
            <a:chOff x="4114800" y="1616487"/>
            <a:chExt cx="4155143"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5602943" y="3469343"/>
              <a:ext cx="2667000" cy="990600"/>
            </a:xfrm>
            <a:prstGeom prst="ellipse">
              <a:avLst/>
            </a:prstGeom>
            <a:solidFill>
              <a:schemeClr val="bg2">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30" name="Picture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grpSp>
        <p:nvGrpSpPr>
          <p:cNvPr id="34" name="Group 33"/>
          <p:cNvGrpSpPr/>
          <p:nvPr/>
        </p:nvGrpSpPr>
        <p:grpSpPr>
          <a:xfrm>
            <a:off x="872716" y="381000"/>
            <a:ext cx="7556500" cy="609600"/>
            <a:chOff x="872716" y="506664"/>
            <a:chExt cx="7556500" cy="609600"/>
          </a:xfrm>
        </p:grpSpPr>
        <p:sp>
          <p:nvSpPr>
            <p:cNvPr id="36" name="Rectangle 35"/>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7" name="Rectangle 36"/>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38" name="Picture 3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pic>
        <p:nvPicPr>
          <p:cNvPr id="7" name="Picture 6"/>
          <p:cNvPicPr>
            <a:picLocks noChangeAspect="1"/>
          </p:cNvPicPr>
          <p:nvPr/>
        </p:nvPicPr>
        <p:blipFill>
          <a:blip r:embed="rId7"/>
          <a:stretch>
            <a:fillRect/>
          </a:stretch>
        </p:blipFill>
        <p:spPr>
          <a:xfrm>
            <a:off x="4730115" y="1765935"/>
            <a:ext cx="3351530" cy="280035"/>
          </a:xfrm>
          <a:prstGeom prst="rect">
            <a:avLst/>
          </a:prstGeom>
        </p:spPr>
      </p:pic>
      <p:pic>
        <p:nvPicPr>
          <p:cNvPr id="10" name="Picture 9"/>
          <p:cNvPicPr>
            <a:picLocks noChangeAspect="1"/>
          </p:cNvPicPr>
          <p:nvPr/>
        </p:nvPicPr>
        <p:blipFill>
          <a:blip r:embed="rId8"/>
          <a:stretch>
            <a:fillRect/>
          </a:stretch>
        </p:blipFill>
        <p:spPr>
          <a:xfrm>
            <a:off x="1715135" y="4997450"/>
            <a:ext cx="257175" cy="21653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1">
            <a:extLst>
              <a:ext uri="{28A0092B-C50C-407E-A947-70E740481C1C}">
                <a14:useLocalDpi xmlns:a14="http://schemas.microsoft.com/office/drawing/2010/main" val="0"/>
              </a:ext>
            </a:extLst>
          </a:blip>
          <a:srcRect b="167"/>
          <a:stretch>
            <a:fillRect/>
          </a:stretch>
        </p:blipFill>
        <p:spPr>
          <a:xfrm>
            <a:off x="2415539" y="76200"/>
            <a:ext cx="4594861" cy="3037924"/>
          </a:xfrm>
          <a:prstGeom prst="rect">
            <a:avLst/>
          </a:prstGeo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cxnSp>
        <p:nvCxnSpPr>
          <p:cNvPr id="8" name="Straight Arrow Connector 7"/>
          <p:cNvCxnSpPr/>
          <p:nvPr/>
        </p:nvCxnSpPr>
        <p:spPr bwMode="auto">
          <a:xfrm>
            <a:off x="5599031" y="455940"/>
            <a:ext cx="0" cy="120251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34" name="Picture 33" descr="newman-classification-curves-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61" y="3268933"/>
            <a:ext cx="5098239" cy="3310314"/>
          </a:xfrm>
          <a:prstGeom prst="rect">
            <a:avLst/>
          </a:prstGeom>
        </p:spPr>
      </p:pic>
      <p:cxnSp>
        <p:nvCxnSpPr>
          <p:cNvPr id="35" name="Straight Arrow Connector 34"/>
          <p:cNvCxnSpPr/>
          <p:nvPr/>
        </p:nvCxnSpPr>
        <p:spPr bwMode="auto">
          <a:xfrm flipH="1" flipV="1">
            <a:off x="2895600" y="4648200"/>
            <a:ext cx="2743200" cy="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38" name="Straight Arrow Connector 37"/>
          <p:cNvCxnSpPr/>
          <p:nvPr/>
        </p:nvCxnSpPr>
        <p:spPr bwMode="auto">
          <a:xfrm flipV="1">
            <a:off x="5638800" y="3124200"/>
            <a:ext cx="0" cy="15240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2" name="Text Box 1"/>
          <p:cNvSpPr txBox="1"/>
          <p:nvPr/>
        </p:nvSpPr>
        <p:spPr>
          <a:xfrm>
            <a:off x="6989445" y="1441450"/>
            <a:ext cx="2374265" cy="701040"/>
          </a:xfrm>
          <a:prstGeom prst="rect">
            <a:avLst/>
          </a:prstGeom>
          <a:noFill/>
        </p:spPr>
        <p:txBody>
          <a:bodyPr wrap="square" rtlCol="0">
            <a:spAutoFit/>
          </a:bodyPr>
          <a:p>
            <a:r>
              <a:rPr lang="x-none" altLang="en-US" sz="2000"/>
              <a:t>Likelihood:</a:t>
            </a:r>
            <a:endParaRPr lang="x-none" altLang="en-US" sz="2000"/>
          </a:p>
          <a:p>
            <a:r>
              <a:rPr lang="x-none" altLang="en-US" sz="2000"/>
              <a:t>p(cue | category)</a:t>
            </a:r>
            <a:endParaRPr lang="x-none" altLang="en-US" sz="2000"/>
          </a:p>
        </p:txBody>
      </p:sp>
      <p:sp>
        <p:nvSpPr>
          <p:cNvPr id="3" name="Text Box 2"/>
          <p:cNvSpPr txBox="1"/>
          <p:nvPr/>
        </p:nvSpPr>
        <p:spPr>
          <a:xfrm>
            <a:off x="6964045" y="4235450"/>
            <a:ext cx="2374265" cy="701040"/>
          </a:xfrm>
          <a:prstGeom prst="rect">
            <a:avLst/>
          </a:prstGeom>
          <a:noFill/>
        </p:spPr>
        <p:txBody>
          <a:bodyPr wrap="square" rtlCol="0">
            <a:spAutoFit/>
          </a:bodyPr>
          <a:p>
            <a:r>
              <a:rPr lang="x-none" altLang="en-US" sz="2000"/>
              <a:t>Posterior:</a:t>
            </a:r>
            <a:endParaRPr lang="x-none" altLang="en-US" sz="2000"/>
          </a:p>
          <a:p>
            <a:r>
              <a:rPr lang="x-none" altLang="en-US" sz="2000"/>
              <a:t>p(category | cue)</a:t>
            </a:r>
            <a:endParaRPr lang="x-none" altLang="en-US" sz="20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4648835" y="1678305"/>
            <a:ext cx="1658620" cy="442595"/>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9" name="Rectangle 38"/>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55143" cy="4073113"/>
            <a:chOff x="4114800" y="1616487"/>
            <a:chExt cx="4155143"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5602943" y="3469343"/>
              <a:ext cx="2667000" cy="990600"/>
            </a:xfrm>
            <a:prstGeom prst="ellipse">
              <a:avLst/>
            </a:prstGeom>
            <a:solidFill>
              <a:schemeClr val="bg2">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30" name="Picture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grpSp>
        <p:nvGrpSpPr>
          <p:cNvPr id="34" name="Group 33"/>
          <p:cNvGrpSpPr/>
          <p:nvPr/>
        </p:nvGrpSpPr>
        <p:grpSpPr>
          <a:xfrm>
            <a:off x="872716" y="381000"/>
            <a:ext cx="7556500" cy="609600"/>
            <a:chOff x="872716" y="506664"/>
            <a:chExt cx="7556500" cy="609600"/>
          </a:xfrm>
        </p:grpSpPr>
        <p:sp>
          <p:nvSpPr>
            <p:cNvPr id="36" name="Rectangle 35"/>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7" name="Rectangle 36"/>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38" name="Picture 3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pic>
        <p:nvPicPr>
          <p:cNvPr id="9" name="Picture 8"/>
          <p:cNvPicPr>
            <a:picLocks noChangeAspect="1"/>
          </p:cNvPicPr>
          <p:nvPr/>
        </p:nvPicPr>
        <p:blipFill>
          <a:blip r:embed="rId7"/>
          <a:stretch>
            <a:fillRect/>
          </a:stretch>
        </p:blipFill>
        <p:spPr>
          <a:xfrm>
            <a:off x="4730115" y="1765935"/>
            <a:ext cx="1493051" cy="280035"/>
          </a:xfrm>
          <a:prstGeom prst="rect">
            <a:avLst/>
          </a:prstGeom>
        </p:spPr>
      </p:pic>
      <p:pic>
        <p:nvPicPr>
          <p:cNvPr id="3" name="Picture 2"/>
          <p:cNvPicPr>
            <a:picLocks noChangeAspect="1"/>
          </p:cNvPicPr>
          <p:nvPr/>
        </p:nvPicPr>
        <p:blipFill>
          <a:blip r:embed="rId8"/>
          <a:stretch>
            <a:fillRect/>
          </a:stretch>
        </p:blipFill>
        <p:spPr>
          <a:xfrm>
            <a:off x="1715135" y="4997450"/>
            <a:ext cx="257175" cy="21653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09600"/>
            <a:ext cx="8839200" cy="762000"/>
          </a:xfrm>
        </p:spPr>
        <p:txBody>
          <a:bodyPr/>
          <a:lstStyle/>
          <a:p>
            <a:r>
              <a:rPr lang="en-US" sz="4400" cap="none" dirty="0" smtClean="0"/>
              <a:t>Prior beliefs </a:t>
            </a:r>
            <a:r>
              <a:rPr lang="en-US" sz="4400" b="0" cap="none" dirty="0" smtClean="0"/>
              <a:t>constrain adaptation</a:t>
            </a:r>
            <a:endParaRPr lang="en-US" sz="4400" cap="none"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88" y="1781025"/>
            <a:ext cx="8919410" cy="2105972"/>
          </a:xfrm>
          <a:prstGeom prst="rect">
            <a:avLst/>
          </a:prstGeom>
        </p:spPr>
      </p:pic>
      <p:sp>
        <p:nvSpPr>
          <p:cNvPr id="2" name="TextBox 1"/>
          <p:cNvSpPr txBox="1"/>
          <p:nvPr/>
        </p:nvSpPr>
        <p:spPr>
          <a:xfrm>
            <a:off x="548040" y="1447800"/>
            <a:ext cx="6233760" cy="461665"/>
          </a:xfrm>
          <a:prstGeom prst="rect">
            <a:avLst/>
          </a:prstGeom>
          <a:noFill/>
        </p:spPr>
        <p:txBody>
          <a:bodyPr wrap="none" rtlCol="0">
            <a:spAutoFit/>
          </a:bodyPr>
          <a:lstStyle/>
          <a:p>
            <a:r>
              <a:rPr lang="en-US" dirty="0" smtClean="0">
                <a:solidFill>
                  <a:srgbClr val="000000"/>
                </a:solidFill>
              </a:rPr>
              <a:t>Expose to </a:t>
            </a:r>
            <a:r>
              <a:rPr lang="en-US" b="1" dirty="0" smtClean="0">
                <a:solidFill>
                  <a:srgbClr val="000000"/>
                </a:solidFill>
              </a:rPr>
              <a:t>different accents </a:t>
            </a:r>
            <a:r>
              <a:rPr lang="en-US" sz="1800" dirty="0" smtClean="0"/>
              <a:t>(</a:t>
            </a:r>
            <a:r>
              <a:rPr lang="en-US" sz="1800" i="1" dirty="0" smtClean="0"/>
              <a:t>n</a:t>
            </a:r>
            <a:r>
              <a:rPr lang="en-US" sz="1800" dirty="0" smtClean="0"/>
              <a:t> = 138 on </a:t>
            </a:r>
            <a:r>
              <a:rPr lang="en-US" sz="1800" dirty="0" err="1" smtClean="0"/>
              <a:t>MTurk</a:t>
            </a:r>
            <a:r>
              <a:rPr lang="en-US" sz="1800" dirty="0"/>
              <a:t>)</a:t>
            </a:r>
            <a:r>
              <a:rPr lang="en-US" dirty="0" smtClean="0"/>
              <a:t>:</a:t>
            </a:r>
            <a:endParaRPr lang="en-US" dirty="0"/>
          </a:p>
        </p:txBody>
      </p:sp>
      <p:grpSp>
        <p:nvGrpSpPr>
          <p:cNvPr id="20" name="Group 19"/>
          <p:cNvGrpSpPr/>
          <p:nvPr/>
        </p:nvGrpSpPr>
        <p:grpSpPr>
          <a:xfrm>
            <a:off x="228600" y="3505200"/>
            <a:ext cx="2667000" cy="1147465"/>
            <a:chOff x="228600" y="3505200"/>
            <a:chExt cx="2667000" cy="1147465"/>
          </a:xfrm>
        </p:grpSpPr>
        <p:sp>
          <p:nvSpPr>
            <p:cNvPr id="10" name="TextBox 9"/>
            <p:cNvSpPr txBox="1"/>
            <p:nvPr/>
          </p:nvSpPr>
          <p:spPr>
            <a:xfrm>
              <a:off x="228600" y="4191000"/>
              <a:ext cx="1234983" cy="461665"/>
            </a:xfrm>
            <a:prstGeom prst="rect">
              <a:avLst/>
            </a:prstGeom>
            <a:noFill/>
          </p:spPr>
          <p:txBody>
            <a:bodyPr wrap="none" rtlCol="0">
              <a:spAutoFit/>
            </a:bodyPr>
            <a:lstStyle/>
            <a:p>
              <a:r>
                <a:rPr lang="en-US" dirty="0" smtClean="0">
                  <a:solidFill>
                    <a:srgbClr val="000000"/>
                  </a:solidFill>
                </a:rPr>
                <a:t>“beach”</a:t>
              </a:r>
              <a:endParaRPr lang="en-US" dirty="0">
                <a:solidFill>
                  <a:srgbClr val="000000"/>
                </a:solidFill>
              </a:endParaRPr>
            </a:p>
          </p:txBody>
        </p:sp>
        <p:sp>
          <p:nvSpPr>
            <p:cNvPr id="11" name="TextBox 10"/>
            <p:cNvSpPr txBox="1"/>
            <p:nvPr/>
          </p:nvSpPr>
          <p:spPr>
            <a:xfrm>
              <a:off x="1660617" y="4191000"/>
              <a:ext cx="1234983" cy="461665"/>
            </a:xfrm>
            <a:prstGeom prst="rect">
              <a:avLst/>
            </a:prstGeom>
            <a:noFill/>
          </p:spPr>
          <p:txBody>
            <a:bodyPr wrap="none" rtlCol="0">
              <a:spAutoFit/>
            </a:bodyPr>
            <a:lstStyle/>
            <a:p>
              <a:r>
                <a:rPr lang="en-US" dirty="0" smtClean="0">
                  <a:solidFill>
                    <a:srgbClr val="000000"/>
                  </a:solidFill>
                </a:rPr>
                <a:t>“peach”</a:t>
              </a:r>
              <a:endParaRPr lang="en-US" dirty="0">
                <a:solidFill>
                  <a:srgbClr val="000000"/>
                </a:solidFill>
              </a:endParaRPr>
            </a:p>
          </p:txBody>
        </p:sp>
        <p:sp>
          <p:nvSpPr>
            <p:cNvPr id="12" name="Left Brace 11"/>
            <p:cNvSpPr/>
            <p:nvPr/>
          </p:nvSpPr>
          <p:spPr bwMode="auto">
            <a:xfrm rot="16200000">
              <a:off x="838200" y="3409950"/>
              <a:ext cx="228600" cy="419100"/>
            </a:xfrm>
            <a:prstGeom prst="leftBrace">
              <a:avLst>
                <a:gd name="adj1" fmla="val 18037"/>
                <a:gd name="adj2" fmla="val 50000"/>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Left Brace 13"/>
            <p:cNvSpPr/>
            <p:nvPr/>
          </p:nvSpPr>
          <p:spPr bwMode="auto">
            <a:xfrm rot="16200000">
              <a:off x="1309410" y="3409950"/>
              <a:ext cx="228600" cy="419100"/>
            </a:xfrm>
            <a:prstGeom prst="leftBrace">
              <a:avLst>
                <a:gd name="adj1" fmla="val 18037"/>
                <a:gd name="adj2" fmla="val 50000"/>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cxnSp>
          <p:nvCxnSpPr>
            <p:cNvPr id="16" name="Straight Arrow Connector 15"/>
            <p:cNvCxnSpPr/>
            <p:nvPr/>
          </p:nvCxnSpPr>
          <p:spPr bwMode="auto">
            <a:xfrm flipV="1">
              <a:off x="863026" y="3810000"/>
              <a:ext cx="68308" cy="381000"/>
            </a:xfrm>
            <a:prstGeom prst="straightConnector1">
              <a:avLst/>
            </a:prstGeom>
            <a:solidFill>
              <a:schemeClr val="accent1"/>
            </a:solidFill>
            <a:ln w="12700" cap="flat" cmpd="sng" algn="ctr">
              <a:solidFill>
                <a:srgbClr val="000000"/>
              </a:solidFill>
              <a:prstDash val="solid"/>
              <a:round/>
              <a:headEnd type="none" w="med" len="med"/>
              <a:tailEnd type="arrow"/>
            </a:ln>
            <a:effectLst/>
          </p:spPr>
        </p:cxnSp>
        <p:cxnSp>
          <p:nvCxnSpPr>
            <p:cNvPr id="18" name="Straight Arrow Connector 17"/>
            <p:cNvCxnSpPr/>
            <p:nvPr/>
          </p:nvCxnSpPr>
          <p:spPr bwMode="auto">
            <a:xfrm flipH="1" flipV="1">
              <a:off x="1464735" y="3810000"/>
              <a:ext cx="609599" cy="381000"/>
            </a:xfrm>
            <a:prstGeom prst="straightConnector1">
              <a:avLst/>
            </a:prstGeom>
            <a:solidFill>
              <a:schemeClr val="accent1"/>
            </a:solidFill>
            <a:ln w="12700" cap="flat" cmpd="sng" algn="ctr">
              <a:solidFill>
                <a:srgbClr val="000000"/>
              </a:solidFill>
              <a:prstDash val="solid"/>
              <a:round/>
              <a:headEnd type="none" w="med" len="med"/>
              <a:tailEnd type="arrow"/>
            </a:ln>
            <a:effectLst/>
          </p:spPr>
        </p:cxnSp>
      </p:grpSp>
      <p:sp>
        <p:nvSpPr>
          <p:cNvPr id="21" name="TextBox 20"/>
          <p:cNvSpPr txBox="1"/>
          <p:nvPr/>
        </p:nvSpPr>
        <p:spPr>
          <a:xfrm>
            <a:off x="152400" y="6400800"/>
            <a:ext cx="7129780" cy="365760"/>
          </a:xfrm>
          <a:prstGeom prst="rect">
            <a:avLst/>
          </a:prstGeom>
          <a:noFill/>
        </p:spPr>
        <p:txBody>
          <a:bodyPr wrap="none" rtlCol="0">
            <a:spAutoFit/>
          </a:bodyPr>
          <a:lstStyle/>
          <a:p>
            <a:r>
              <a:rPr lang="en-US" sz="1800" dirty="0" smtClean="0"/>
              <a:t>[Based on </a:t>
            </a:r>
            <a:r>
              <a:rPr lang="en-US" sz="1800" dirty="0" err="1" smtClean="0"/>
              <a:t>Clayards</a:t>
            </a:r>
            <a:r>
              <a:rPr lang="en-US" sz="1800" dirty="0" smtClean="0"/>
              <a:t> et al. 2008; Kleinschmidt &amp; Jaeger, </a:t>
            </a:r>
            <a:r>
              <a:rPr lang="x-none" altLang="en-US" sz="1800" dirty="0" smtClean="0"/>
              <a:t>CogSci</a:t>
            </a:r>
            <a:r>
              <a:rPr lang="en-US" sz="1800" dirty="0" smtClean="0"/>
              <a:t>2016]</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09600"/>
            <a:ext cx="8839200" cy="762000"/>
          </a:xfrm>
        </p:spPr>
        <p:txBody>
          <a:bodyPr/>
          <a:lstStyle/>
          <a:p>
            <a:r>
              <a:rPr lang="en-US" sz="4400" cap="none" dirty="0" smtClean="0"/>
              <a:t>Prior beliefs </a:t>
            </a:r>
            <a:r>
              <a:rPr lang="en-US" sz="4400" b="0" cap="none" dirty="0" smtClean="0"/>
              <a:t>constrain adaptation</a:t>
            </a:r>
            <a:endParaRPr lang="en-US" sz="4400" cap="none"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88" y="1781025"/>
            <a:ext cx="8919410" cy="2105972"/>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5" y="1905000"/>
            <a:ext cx="9053465" cy="21376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 y="1905000"/>
            <a:ext cx="9053462" cy="2137623"/>
          </a:xfrm>
          <a:prstGeom prst="rect">
            <a:avLst/>
          </a:prstGeom>
        </p:spPr>
      </p:pic>
      <p:sp>
        <p:nvSpPr>
          <p:cNvPr id="9" name="TextBox 8"/>
          <p:cNvSpPr txBox="1"/>
          <p:nvPr/>
        </p:nvSpPr>
        <p:spPr>
          <a:xfrm>
            <a:off x="548040" y="1371158"/>
            <a:ext cx="4050357" cy="461665"/>
          </a:xfrm>
          <a:prstGeom prst="rect">
            <a:avLst/>
          </a:prstGeom>
          <a:noFill/>
        </p:spPr>
        <p:txBody>
          <a:bodyPr wrap="none" rtlCol="0">
            <a:spAutoFit/>
          </a:bodyPr>
          <a:lstStyle/>
          <a:p>
            <a:r>
              <a:rPr lang="en-US" b="1" dirty="0" smtClean="0">
                <a:solidFill>
                  <a:srgbClr val="000000"/>
                </a:solidFill>
              </a:rPr>
              <a:t>Predict</a:t>
            </a:r>
            <a:r>
              <a:rPr lang="en-US" dirty="0" smtClean="0">
                <a:solidFill>
                  <a:srgbClr val="000000"/>
                </a:solidFill>
              </a:rPr>
              <a:t> classification curves</a:t>
            </a:r>
            <a:endParaRPr lang="en-US" dirty="0"/>
          </a:p>
        </p:txBody>
      </p:sp>
      <p:sp>
        <p:nvSpPr>
          <p:cNvPr id="3" name="Rectangle 2"/>
          <p:cNvSpPr/>
          <p:nvPr/>
        </p:nvSpPr>
        <p:spPr>
          <a:xfrm>
            <a:off x="4490447" y="1371158"/>
            <a:ext cx="4275529" cy="461665"/>
          </a:xfrm>
          <a:prstGeom prst="rect">
            <a:avLst/>
          </a:prstGeom>
        </p:spPr>
        <p:txBody>
          <a:bodyPr wrap="none">
            <a:spAutoFit/>
          </a:bodyPr>
          <a:lstStyle/>
          <a:p>
            <a:r>
              <a:rPr lang="en-US" dirty="0" smtClean="0">
                <a:solidFill>
                  <a:srgbClr val="000000"/>
                </a:solidFill>
              </a:rPr>
              <a:t>…and </a:t>
            </a:r>
            <a:r>
              <a:rPr lang="en-US" b="1" dirty="0">
                <a:solidFill>
                  <a:srgbClr val="000000"/>
                </a:solidFill>
              </a:rPr>
              <a:t>compare</a:t>
            </a:r>
            <a:r>
              <a:rPr lang="en-US" dirty="0">
                <a:solidFill>
                  <a:srgbClr val="000000"/>
                </a:solidFill>
              </a:rPr>
              <a:t> with behavior</a:t>
            </a:r>
            <a:endParaRPr lang="en-US" dirty="0"/>
          </a:p>
        </p:txBody>
      </p:sp>
      <p:sp>
        <p:nvSpPr>
          <p:cNvPr id="12" name="TextBox 11"/>
          <p:cNvSpPr txBox="1"/>
          <p:nvPr/>
        </p:nvSpPr>
        <p:spPr>
          <a:xfrm>
            <a:off x="152400" y="6400800"/>
            <a:ext cx="7129780" cy="365760"/>
          </a:xfrm>
          <a:prstGeom prst="rect">
            <a:avLst/>
          </a:prstGeom>
          <a:noFill/>
        </p:spPr>
        <p:txBody>
          <a:bodyPr wrap="none" rtlCol="0">
            <a:spAutoFit/>
          </a:bodyPr>
          <a:lstStyle/>
          <a:p>
            <a:pPr algn="l"/>
            <a:r>
              <a:rPr lang="en-US" sz="1800" dirty="0" smtClean="0"/>
              <a:t>[Based on </a:t>
            </a:r>
            <a:r>
              <a:rPr lang="en-US" sz="1800" dirty="0" err="1" smtClean="0"/>
              <a:t>Clayards</a:t>
            </a:r>
            <a:r>
              <a:rPr lang="en-US" sz="1800" dirty="0" smtClean="0"/>
              <a:t> et al. 2008; Kleinschmidt &amp; Jaeger, </a:t>
            </a:r>
            <a:r>
              <a:rPr lang="x-none" altLang="en-US" sz="1800" dirty="0" smtClean="0">
                <a:sym typeface="+mn-ea"/>
              </a:rPr>
              <a:t>CogSci</a:t>
            </a:r>
            <a:r>
              <a:rPr lang="en-US" sz="1800" dirty="0" smtClean="0"/>
              <a:t>2016]</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33333  E" pathEditMode="relative" ptsTypes="">
                                      <p:cBhvr>
                                        <p:cTn id="6" dur="1000" fill="hold"/>
                                        <p:tgtEl>
                                          <p:spTgt spid="5"/>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5" name="Title 7"/>
          <p:cNvSpPr>
            <a:spLocks noGrp="1"/>
          </p:cNvSpPr>
          <p:nvPr>
            <p:ph type="title"/>
          </p:nvPr>
        </p:nvSpPr>
        <p:spPr>
          <a:xfrm>
            <a:off x="457200" y="609600"/>
            <a:ext cx="8839200" cy="762000"/>
          </a:xfrm>
        </p:spPr>
        <p:txBody>
          <a:bodyPr/>
          <a:lstStyle/>
          <a:p>
            <a:r>
              <a:rPr lang="en-US" sz="4400" cap="none" dirty="0" smtClean="0"/>
              <a:t>Adaptation</a:t>
            </a:r>
            <a:r>
              <a:rPr lang="en-US" sz="4400" b="0" cap="none" dirty="0" smtClean="0"/>
              <a:t> tells us something about </a:t>
            </a:r>
            <a:r>
              <a:rPr lang="en-US" sz="4400" cap="none" dirty="0" smtClean="0"/>
              <a:t>prior beliefs</a:t>
            </a:r>
            <a:endParaRPr lang="en-US" sz="4400" cap="none" dirty="0"/>
          </a:p>
        </p:txBody>
      </p:sp>
      <p:pic>
        <p:nvPicPr>
          <p:cNvPr id="6" name="Picture 5" descr="model-vs-class-data-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 y="3076575"/>
            <a:ext cx="8915400" cy="2105025"/>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076575"/>
            <a:ext cx="8915400" cy="2105025"/>
          </a:xfrm>
          <a:prstGeom prst="rect">
            <a:avLst/>
          </a:prstGeom>
        </p:spPr>
      </p:pic>
      <p:sp>
        <p:nvSpPr>
          <p:cNvPr id="8" name="TextBox 7"/>
          <p:cNvSpPr txBox="1"/>
          <p:nvPr/>
        </p:nvSpPr>
        <p:spPr>
          <a:xfrm>
            <a:off x="457200" y="1988403"/>
            <a:ext cx="7899368" cy="830997"/>
          </a:xfrm>
          <a:prstGeom prst="rect">
            <a:avLst/>
          </a:prstGeom>
          <a:noFill/>
        </p:spPr>
        <p:txBody>
          <a:bodyPr wrap="none" rtlCol="0">
            <a:spAutoFit/>
          </a:bodyPr>
          <a:lstStyle/>
          <a:p>
            <a:r>
              <a:rPr lang="en-US" dirty="0" smtClean="0"/>
              <a:t>Fit “inverted belief updating” model</a:t>
            </a:r>
            <a:endParaRPr lang="en-US" dirty="0" smtClean="0"/>
          </a:p>
          <a:p>
            <a:r>
              <a:rPr lang="en-US" dirty="0" smtClean="0"/>
              <a:t>Prior beliefs are </a:t>
            </a:r>
            <a:r>
              <a:rPr lang="en-US" b="1" dirty="0" smtClean="0"/>
              <a:t>unknown</a:t>
            </a:r>
            <a:r>
              <a:rPr lang="en-US" dirty="0" smtClean="0"/>
              <a:t>, inferred from adaptation data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5" name="Title 7"/>
          <p:cNvSpPr>
            <a:spLocks noGrp="1"/>
          </p:cNvSpPr>
          <p:nvPr>
            <p:ph type="title"/>
          </p:nvPr>
        </p:nvSpPr>
        <p:spPr>
          <a:xfrm>
            <a:off x="457200" y="609600"/>
            <a:ext cx="8839200" cy="762000"/>
          </a:xfrm>
        </p:spPr>
        <p:txBody>
          <a:bodyPr/>
          <a:lstStyle/>
          <a:p>
            <a:r>
              <a:rPr lang="en-US" sz="4400" b="0" cap="none" dirty="0" smtClean="0"/>
              <a:t>Inferred </a:t>
            </a:r>
            <a:r>
              <a:rPr lang="en-US" sz="4400" cap="none" dirty="0" smtClean="0"/>
              <a:t>prior beliefs </a:t>
            </a:r>
            <a:r>
              <a:rPr lang="en-US" sz="4400" b="0" cap="none" dirty="0" smtClean="0"/>
              <a:t>predict</a:t>
            </a:r>
            <a:br>
              <a:rPr lang="en-US" sz="4400" b="0" cap="none" dirty="0" smtClean="0"/>
            </a:br>
            <a:r>
              <a:rPr lang="en-US" sz="4400" b="0" cap="none" dirty="0" smtClean="0"/>
              <a:t>adaptation to </a:t>
            </a:r>
            <a:r>
              <a:rPr lang="en-US" sz="4400" cap="none" dirty="0" smtClean="0"/>
              <a:t>new </a:t>
            </a:r>
            <a:r>
              <a:rPr lang="en-US" sz="4400" b="0" cap="none" dirty="0" smtClean="0"/>
              <a:t>distributions</a:t>
            </a:r>
            <a:endParaRPr lang="en-US" sz="4400" cap="none" dirty="0"/>
          </a:p>
        </p:txBody>
      </p:sp>
      <p:pic>
        <p:nvPicPr>
          <p:cNvPr id="2" name="Picture 1" descr="input-vs-prior-stats-expt2-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 y="2305050"/>
            <a:ext cx="8915400" cy="222885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305050"/>
            <a:ext cx="8991600" cy="22479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305050"/>
            <a:ext cx="8991600" cy="2247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8" y="4419600"/>
            <a:ext cx="6328612" cy="1494256"/>
          </a:xfrm>
          <a:prstGeom prst="rect">
            <a:avLst/>
          </a:prstGeom>
        </p:spPr>
      </p:pic>
      <p:sp>
        <p:nvSpPr>
          <p:cNvPr id="11" name="TextBox 10"/>
          <p:cNvSpPr txBox="1"/>
          <p:nvPr/>
        </p:nvSpPr>
        <p:spPr>
          <a:xfrm>
            <a:off x="548040" y="1866900"/>
            <a:ext cx="6301500" cy="461665"/>
          </a:xfrm>
          <a:prstGeom prst="rect">
            <a:avLst/>
          </a:prstGeom>
          <a:noFill/>
        </p:spPr>
        <p:txBody>
          <a:bodyPr wrap="none" rtlCol="0">
            <a:spAutoFit/>
          </a:bodyPr>
          <a:lstStyle/>
          <a:p>
            <a:r>
              <a:rPr lang="en-US" dirty="0" smtClean="0">
                <a:solidFill>
                  <a:srgbClr val="000000"/>
                </a:solidFill>
              </a:rPr>
              <a:t>Expose to </a:t>
            </a:r>
            <a:r>
              <a:rPr lang="en-US" b="1" dirty="0" smtClean="0">
                <a:solidFill>
                  <a:srgbClr val="000000"/>
                </a:solidFill>
              </a:rPr>
              <a:t>new distributions </a:t>
            </a:r>
            <a:r>
              <a:rPr lang="en-US" sz="1800" dirty="0" smtClean="0"/>
              <a:t>(</a:t>
            </a:r>
            <a:r>
              <a:rPr lang="en-US" sz="1800" i="1" dirty="0" smtClean="0"/>
              <a:t>n</a:t>
            </a:r>
            <a:r>
              <a:rPr lang="en-US" sz="1800" dirty="0" smtClean="0"/>
              <a:t> = 119 on </a:t>
            </a:r>
            <a:r>
              <a:rPr lang="en-US" sz="1800" dirty="0" err="1" smtClean="0"/>
              <a:t>MTurk</a:t>
            </a:r>
            <a:r>
              <a:rPr lang="en-US" sz="1800" dirty="0"/>
              <a:t>)</a:t>
            </a:r>
            <a:r>
              <a:rPr lang="en-US" dirty="0" smtClean="0"/>
              <a:t>:</a:t>
            </a:r>
            <a:endParaRPr lang="en-US" dirty="0"/>
          </a:p>
        </p:txBody>
      </p:sp>
      <p:sp>
        <p:nvSpPr>
          <p:cNvPr id="12" name="TextBox 11"/>
          <p:cNvSpPr txBox="1"/>
          <p:nvPr/>
        </p:nvSpPr>
        <p:spPr>
          <a:xfrm>
            <a:off x="546768" y="1855536"/>
            <a:ext cx="5213837" cy="461665"/>
          </a:xfrm>
          <a:prstGeom prst="rect">
            <a:avLst/>
          </a:prstGeom>
          <a:noFill/>
        </p:spPr>
        <p:txBody>
          <a:bodyPr wrap="none" rtlCol="0">
            <a:spAutoFit/>
          </a:bodyPr>
          <a:lstStyle/>
          <a:p>
            <a:r>
              <a:rPr lang="en-US" dirty="0" smtClean="0">
                <a:solidFill>
                  <a:srgbClr val="000000"/>
                </a:solidFill>
              </a:rPr>
              <a:t>Predict adaptation from </a:t>
            </a:r>
            <a:r>
              <a:rPr lang="en-US" b="1" dirty="0" smtClean="0">
                <a:solidFill>
                  <a:srgbClr val="000000"/>
                </a:solidFill>
              </a:rPr>
              <a:t>prior beliefs</a:t>
            </a:r>
            <a:endParaRPr lang="en-US" b="1" dirty="0"/>
          </a:p>
        </p:txBody>
      </p:sp>
      <p:sp>
        <p:nvSpPr>
          <p:cNvPr id="13" name="TextBox 12"/>
          <p:cNvSpPr txBox="1"/>
          <p:nvPr/>
        </p:nvSpPr>
        <p:spPr>
          <a:xfrm>
            <a:off x="5616072" y="1860431"/>
            <a:ext cx="2288908" cy="461665"/>
          </a:xfrm>
          <a:prstGeom prst="rect">
            <a:avLst/>
          </a:prstGeom>
          <a:noFill/>
        </p:spPr>
        <p:txBody>
          <a:bodyPr wrap="none" rtlCol="0">
            <a:spAutoFit/>
          </a:bodyPr>
          <a:lstStyle/>
          <a:p>
            <a:r>
              <a:rPr lang="en-US" dirty="0" smtClean="0">
                <a:solidFill>
                  <a:schemeClr val="tx2"/>
                </a:solidFill>
              </a:rPr>
              <a:t>…and compare</a:t>
            </a:r>
            <a:endParaRPr lang="en-US"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42" presetClass="path" presetSubtype="0" accel="50000" decel="50000" fill="hold" nodeType="withEffect">
                                  <p:stCondLst>
                                    <p:cond delay="0"/>
                                  </p:stCondLst>
                                  <p:childTnLst>
                                    <p:animMotion origin="layout" path="M 0 0  L 0 0.33333  E" pathEditMode="relative" ptsTypes="">
                                      <p:cBhvr>
                                        <p:cTn id="10" dur="500" fill="hold"/>
                                        <p:tgtEl>
                                          <p:spTgt spid="2"/>
                                        </p:tgtEl>
                                        <p:attrNameLst>
                                          <p:attrName>ppt_x</p:attrName>
                                          <p:attrName>ppt_y</p:attrName>
                                        </p:attrNameLst>
                                      </p:cBhvr>
                                    </p:animMotion>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3100536" y="1905000"/>
            <a:ext cx="2919264" cy="4649783"/>
            <a:chOff x="3139327" y="1901824"/>
            <a:chExt cx="2919264" cy="4649783"/>
          </a:xfrm>
        </p:grpSpPr>
        <p:grpSp>
          <p:nvGrpSpPr>
            <p:cNvPr id="12" name="Group 11"/>
            <p:cNvGrpSpPr/>
            <p:nvPr/>
          </p:nvGrpSpPr>
          <p:grpSpPr>
            <a:xfrm>
              <a:off x="3139327" y="1901824"/>
              <a:ext cx="2879139" cy="2971800"/>
              <a:chOff x="4283487" y="1616487"/>
              <a:chExt cx="3946113" cy="4073113"/>
            </a:xfrm>
          </p:grpSpPr>
          <p:grpSp>
            <p:nvGrpSpPr>
              <p:cNvPr id="13" name="Group 12"/>
              <p:cNvGrpSpPr/>
              <p:nvPr/>
            </p:nvGrpSpPr>
            <p:grpSpPr>
              <a:xfrm>
                <a:off x="4283487" y="1616487"/>
                <a:ext cx="3946113" cy="4073113"/>
                <a:chOff x="4283487" y="1616487"/>
                <a:chExt cx="3946113" cy="4073113"/>
              </a:xfrm>
            </p:grpSpPr>
            <p:grpSp>
              <p:nvGrpSpPr>
                <p:cNvPr id="15" name="Group 14"/>
                <p:cNvGrpSpPr/>
                <p:nvPr/>
              </p:nvGrpSpPr>
              <p:grpSpPr>
                <a:xfrm>
                  <a:off x="4283487" y="1616487"/>
                  <a:ext cx="3946113" cy="3946113"/>
                  <a:chOff x="685800" y="1409700"/>
                  <a:chExt cx="4876800" cy="4876800"/>
                </a:xfrm>
              </p:grpSpPr>
              <p:pic>
                <p:nvPicPr>
                  <p:cNvPr id="17" name="Picture 16"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16" name="Picture 1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14" name="Oval 13"/>
              <p:cNvSpPr/>
              <p:nvPr/>
            </p:nvSpPr>
            <p:spPr bwMode="auto">
              <a:xfrm rot="18900000">
                <a:off x="6649174" y="3035980"/>
                <a:ext cx="1441263" cy="990600"/>
              </a:xfrm>
              <a:prstGeom prst="ellipse">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819" y="4873625"/>
              <a:ext cx="2684772" cy="1677982"/>
            </a:xfrm>
            <a:prstGeom prst="rect">
              <a:avLst/>
            </a:prstGeom>
          </p:spPr>
        </p:pic>
      </p:grpSp>
      <p:grpSp>
        <p:nvGrpSpPr>
          <p:cNvPr id="2" name="Group 1"/>
          <p:cNvGrpSpPr/>
          <p:nvPr/>
        </p:nvGrpSpPr>
        <p:grpSpPr>
          <a:xfrm>
            <a:off x="381000" y="1166730"/>
            <a:ext cx="8382000" cy="1145005"/>
            <a:chOff x="381000" y="901032"/>
            <a:chExt cx="8382000" cy="1676400"/>
          </a:xfrm>
        </p:grpSpPr>
        <p:sp>
          <p:nvSpPr>
            <p:cNvPr id="54" name="Right Triangle 53"/>
            <p:cNvSpPr/>
            <p:nvPr/>
          </p:nvSpPr>
          <p:spPr bwMode="auto">
            <a:xfrm flipH="1">
              <a:off x="381000" y="901032"/>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5" name="Right Triangle 54"/>
            <p:cNvSpPr/>
            <p:nvPr/>
          </p:nvSpPr>
          <p:spPr bwMode="auto">
            <a:xfrm flipV="1">
              <a:off x="381000" y="1739232"/>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cxnSp>
        <p:nvCxnSpPr>
          <p:cNvPr id="31" name="Straight Arrow Connector 30"/>
          <p:cNvCxnSpPr/>
          <p:nvPr/>
        </p:nvCxnSpPr>
        <p:spPr bwMode="auto">
          <a:xfrm>
            <a:off x="457200" y="1729826"/>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32" name="TextBox 31"/>
          <p:cNvSpPr txBox="1"/>
          <p:nvPr/>
        </p:nvSpPr>
        <p:spPr>
          <a:xfrm>
            <a:off x="241832" y="1278976"/>
            <a:ext cx="1261884" cy="461665"/>
          </a:xfrm>
          <a:prstGeom prst="rect">
            <a:avLst/>
          </a:prstGeom>
          <a:noFill/>
        </p:spPr>
        <p:txBody>
          <a:bodyPr wrap="none" rtlCol="0">
            <a:spAutoFit/>
          </a:bodyPr>
          <a:lstStyle/>
          <a:p>
            <a:r>
              <a:rPr lang="en-US" sz="2400" dirty="0" smtClean="0">
                <a:solidFill>
                  <a:schemeClr val="tx2"/>
                </a:solidFill>
              </a:rPr>
              <a:t>Not very</a:t>
            </a:r>
          </a:p>
        </p:txBody>
      </p:sp>
      <p:sp>
        <p:nvSpPr>
          <p:cNvPr id="33" name="TextBox 32"/>
          <p:cNvSpPr txBox="1"/>
          <p:nvPr/>
        </p:nvSpPr>
        <p:spPr>
          <a:xfrm>
            <a:off x="6287356" y="1252187"/>
            <a:ext cx="2667000" cy="461665"/>
          </a:xfrm>
          <a:prstGeom prst="rect">
            <a:avLst/>
          </a:prstGeom>
          <a:noFill/>
        </p:spPr>
        <p:txBody>
          <a:bodyPr wrap="square" rtlCol="0">
            <a:spAutoFit/>
          </a:bodyPr>
          <a:lstStyle/>
          <a:p>
            <a:pPr algn="r"/>
            <a:r>
              <a:rPr lang="en-US" sz="2400" dirty="0" smtClean="0">
                <a:solidFill>
                  <a:schemeClr val="tx2"/>
                </a:solidFill>
              </a:rPr>
              <a:t>Totally relevant</a:t>
            </a:r>
          </a:p>
        </p:txBody>
      </p:sp>
      <p:sp>
        <p:nvSpPr>
          <p:cNvPr id="35" name="TextBox 34"/>
          <p:cNvSpPr txBox="1"/>
          <p:nvPr/>
        </p:nvSpPr>
        <p:spPr>
          <a:xfrm>
            <a:off x="4152900" y="1293383"/>
            <a:ext cx="886030" cy="461665"/>
          </a:xfrm>
          <a:prstGeom prst="rect">
            <a:avLst/>
          </a:prstGeom>
          <a:noFill/>
        </p:spPr>
        <p:txBody>
          <a:bodyPr wrap="none" rtlCol="0">
            <a:spAutoFit/>
          </a:bodyPr>
          <a:lstStyle/>
          <a:p>
            <a:r>
              <a:rPr lang="en-US" sz="2400" dirty="0" err="1" smtClean="0">
                <a:solidFill>
                  <a:schemeClr val="tx2"/>
                </a:solidFill>
              </a:rPr>
              <a:t>Kinda</a:t>
            </a:r>
            <a:endParaRPr lang="en-US" sz="2400" dirty="0" smtClean="0">
              <a:solidFill>
                <a:schemeClr val="tx2"/>
              </a:solidFill>
            </a:endParaRPr>
          </a:p>
        </p:txBody>
      </p:sp>
      <p:grpSp>
        <p:nvGrpSpPr>
          <p:cNvPr id="48" name="Group 47"/>
          <p:cNvGrpSpPr/>
          <p:nvPr/>
        </p:nvGrpSpPr>
        <p:grpSpPr>
          <a:xfrm>
            <a:off x="12033" y="1901825"/>
            <a:ext cx="3053739" cy="4649783"/>
            <a:chOff x="12033" y="1901825"/>
            <a:chExt cx="3053739" cy="4649783"/>
          </a:xfrm>
        </p:grpSpPr>
        <p:grpSp>
          <p:nvGrpSpPr>
            <p:cNvPr id="37" name="Group 36"/>
            <p:cNvGrpSpPr/>
            <p:nvPr/>
          </p:nvGrpSpPr>
          <p:grpSpPr>
            <a:xfrm>
              <a:off x="12033" y="1901825"/>
              <a:ext cx="3031650" cy="2971800"/>
              <a:chOff x="12033" y="2155825"/>
              <a:chExt cx="3031650" cy="2971800"/>
            </a:xfrm>
          </p:grpSpPr>
          <p:grpSp>
            <p:nvGrpSpPr>
              <p:cNvPr id="4" name="Group 3"/>
              <p:cNvGrpSpPr/>
              <p:nvPr/>
            </p:nvGrpSpPr>
            <p:grpSpPr>
              <a:xfrm>
                <a:off x="12033" y="2155825"/>
                <a:ext cx="3031650" cy="2971800"/>
                <a:chOff x="4114800" y="1616487"/>
                <a:chExt cx="4155143" cy="4073113"/>
              </a:xfrm>
            </p:grpSpPr>
            <p:grpSp>
              <p:nvGrpSpPr>
                <p:cNvPr id="5" name="Group 4"/>
                <p:cNvGrpSpPr/>
                <p:nvPr/>
              </p:nvGrpSpPr>
              <p:grpSpPr>
                <a:xfrm>
                  <a:off x="4114800" y="1616487"/>
                  <a:ext cx="4114800" cy="4073113"/>
                  <a:chOff x="4114800" y="1616487"/>
                  <a:chExt cx="4114800" cy="4073113"/>
                </a:xfrm>
              </p:grpSpPr>
              <p:grpSp>
                <p:nvGrpSpPr>
                  <p:cNvPr id="7" name="Group 6"/>
                  <p:cNvGrpSpPr/>
                  <p:nvPr/>
                </p:nvGrpSpPr>
                <p:grpSpPr>
                  <a:xfrm>
                    <a:off x="4283487" y="1616487"/>
                    <a:ext cx="3946113" cy="3946113"/>
                    <a:chOff x="685800" y="1409700"/>
                    <a:chExt cx="4876800" cy="4876800"/>
                  </a:xfrm>
                </p:grpSpPr>
                <p:pic>
                  <p:nvPicPr>
                    <p:cNvPr id="10" name="Picture 9"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1" name="Straight Connector 10"/>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9" name="Picture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6" name="Oval 5"/>
                <p:cNvSpPr/>
                <p:nvPr/>
              </p:nvSpPr>
              <p:spPr bwMode="auto">
                <a:xfrm rot="18900000">
                  <a:off x="5602943" y="3469343"/>
                  <a:ext cx="2667000" cy="990600"/>
                </a:xfrm>
                <a:prstGeom prst="ellipse">
                  <a:avLst/>
                </a:prstGeom>
                <a:solidFill>
                  <a:schemeClr val="tx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2828925"/>
                <a:ext cx="1413769" cy="280510"/>
              </a:xfrm>
              <a:prstGeom prst="rect">
                <a:avLst/>
              </a:prstGeom>
            </p:spPr>
          </p:pic>
        </p:grpSp>
        <p:pic>
          <p:nvPicPr>
            <p:cNvPr id="40" name="Picture 39" descr="prior-granularity-pdfs-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4873625"/>
              <a:ext cx="2684772" cy="1677983"/>
            </a:xfrm>
            <a:prstGeom prst="rect">
              <a:avLst/>
            </a:prstGeom>
          </p:spPr>
        </p:pic>
      </p:grpSp>
      <p:grpSp>
        <p:nvGrpSpPr>
          <p:cNvPr id="46" name="Group 45"/>
          <p:cNvGrpSpPr/>
          <p:nvPr/>
        </p:nvGrpSpPr>
        <p:grpSpPr>
          <a:xfrm>
            <a:off x="6112462" y="1901825"/>
            <a:ext cx="2879139" cy="4649782"/>
            <a:chOff x="6112462" y="1901825"/>
            <a:chExt cx="2879139" cy="4649782"/>
          </a:xfrm>
        </p:grpSpPr>
        <p:grpSp>
          <p:nvGrpSpPr>
            <p:cNvPr id="39" name="Group 38"/>
            <p:cNvGrpSpPr/>
            <p:nvPr/>
          </p:nvGrpSpPr>
          <p:grpSpPr>
            <a:xfrm>
              <a:off x="6112462" y="1901825"/>
              <a:ext cx="2879139" cy="2971800"/>
              <a:chOff x="6112462" y="2155825"/>
              <a:chExt cx="2879139" cy="2971800"/>
            </a:xfrm>
          </p:grpSpPr>
          <p:grpSp>
            <p:nvGrpSpPr>
              <p:cNvPr id="19" name="Group 18"/>
              <p:cNvGrpSpPr/>
              <p:nvPr/>
            </p:nvGrpSpPr>
            <p:grpSpPr>
              <a:xfrm>
                <a:off x="6112462" y="2155825"/>
                <a:ext cx="2879139" cy="2971800"/>
                <a:chOff x="4283487" y="1616487"/>
                <a:chExt cx="3946113" cy="4073113"/>
              </a:xfrm>
            </p:grpSpPr>
            <p:grpSp>
              <p:nvGrpSpPr>
                <p:cNvPr id="20" name="Group 19"/>
                <p:cNvGrpSpPr/>
                <p:nvPr/>
              </p:nvGrpSpPr>
              <p:grpSpPr>
                <a:xfrm>
                  <a:off x="4283487" y="1616487"/>
                  <a:ext cx="3946113" cy="4073113"/>
                  <a:chOff x="4283487" y="1616487"/>
                  <a:chExt cx="3946113" cy="4073113"/>
                </a:xfrm>
              </p:grpSpPr>
              <p:grpSp>
                <p:nvGrpSpPr>
                  <p:cNvPr id="22" name="Group 21"/>
                  <p:cNvGrpSpPr/>
                  <p:nvPr/>
                </p:nvGrpSpPr>
                <p:grpSpPr>
                  <a:xfrm>
                    <a:off x="4283487" y="1616487"/>
                    <a:ext cx="3946113" cy="3946113"/>
                    <a:chOff x="685800" y="1409700"/>
                    <a:chExt cx="4876800" cy="4876800"/>
                  </a:xfrm>
                </p:grpSpPr>
                <p:pic>
                  <p:nvPicPr>
                    <p:cNvPr id="24" name="Picture 23"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25" name="Straight Connector 24"/>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3" name="Picture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1" name="Oval 20"/>
                <p:cNvSpPr/>
                <p:nvPr/>
              </p:nvSpPr>
              <p:spPr bwMode="auto">
                <a:xfrm rot="18900000">
                  <a:off x="7299323" y="3250356"/>
                  <a:ext cx="255868" cy="276602"/>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700" y="2825583"/>
                <a:ext cx="1155700" cy="280510"/>
              </a:xfrm>
              <a:prstGeom prst="rect">
                <a:avLst/>
              </a:prstGeom>
            </p:spPr>
          </p:pic>
        </p:grpSp>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6829" y="4873625"/>
              <a:ext cx="2684772" cy="1677982"/>
            </a:xfrm>
            <a:prstGeom prst="rect">
              <a:avLst/>
            </a:prstGeom>
          </p:spPr>
        </p:pic>
      </p:grpSp>
      <p:sp>
        <p:nvSpPr>
          <p:cNvPr id="43" name="Rectangle 42"/>
          <p:cNvSpPr/>
          <p:nvPr/>
        </p:nvSpPr>
        <p:spPr>
          <a:xfrm>
            <a:off x="254532" y="1741226"/>
            <a:ext cx="1056599" cy="461665"/>
          </a:xfrm>
          <a:prstGeom prst="rect">
            <a:avLst/>
          </a:prstGeom>
        </p:spPr>
        <p:txBody>
          <a:bodyPr wrap="none">
            <a:spAutoFit/>
          </a:bodyPr>
          <a:lstStyle/>
          <a:p>
            <a:r>
              <a:rPr lang="en-US" sz="2400" b="1" dirty="0">
                <a:solidFill>
                  <a:srgbClr val="000000"/>
                </a:solidFill>
              </a:rPr>
              <a:t>Adapt</a:t>
            </a:r>
            <a:endParaRPr lang="en-US" dirty="0">
              <a:solidFill>
                <a:srgbClr val="000000"/>
              </a:solidFill>
            </a:endParaRPr>
          </a:p>
        </p:txBody>
      </p:sp>
      <p:sp>
        <p:nvSpPr>
          <p:cNvPr id="44" name="Rectangle 43"/>
          <p:cNvSpPr/>
          <p:nvPr/>
        </p:nvSpPr>
        <p:spPr>
          <a:xfrm>
            <a:off x="3914775" y="1741226"/>
            <a:ext cx="1741432" cy="461665"/>
          </a:xfrm>
          <a:prstGeom prst="rect">
            <a:avLst/>
          </a:prstGeom>
        </p:spPr>
        <p:txBody>
          <a:bodyPr wrap="none">
            <a:spAutoFit/>
          </a:bodyPr>
          <a:lstStyle/>
          <a:p>
            <a:r>
              <a:rPr lang="en-US" sz="2400" b="1" dirty="0" smtClean="0">
                <a:solidFill>
                  <a:srgbClr val="000000"/>
                </a:solidFill>
              </a:rPr>
              <a:t>Generalize</a:t>
            </a:r>
            <a:endParaRPr lang="en-US" dirty="0">
              <a:solidFill>
                <a:srgbClr val="000000"/>
              </a:solidFill>
            </a:endParaRPr>
          </a:p>
        </p:txBody>
      </p:sp>
      <p:sp>
        <p:nvSpPr>
          <p:cNvPr id="45" name="Rectangle 44"/>
          <p:cNvSpPr/>
          <p:nvPr/>
        </p:nvSpPr>
        <p:spPr>
          <a:xfrm>
            <a:off x="7290169" y="1741226"/>
            <a:ext cx="1723849" cy="461665"/>
          </a:xfrm>
          <a:prstGeom prst="rect">
            <a:avLst/>
          </a:prstGeom>
        </p:spPr>
        <p:txBody>
          <a:bodyPr wrap="none">
            <a:spAutoFit/>
          </a:bodyPr>
          <a:lstStyle/>
          <a:p>
            <a:r>
              <a:rPr lang="en-US" sz="2400" b="1" dirty="0" smtClean="0">
                <a:solidFill>
                  <a:srgbClr val="000000"/>
                </a:solidFill>
              </a:rPr>
              <a:t>Recognize</a:t>
            </a:r>
            <a:endParaRPr lang="en-US" dirty="0">
              <a:solidFill>
                <a:srgbClr val="000000"/>
              </a:solidFill>
            </a:endParaRPr>
          </a:p>
        </p:txBody>
      </p:sp>
      <p:sp>
        <p:nvSpPr>
          <p:cNvPr id="56" name="TextBox 55"/>
          <p:cNvSpPr txBox="1"/>
          <p:nvPr/>
        </p:nvSpPr>
        <p:spPr>
          <a:xfrm>
            <a:off x="187158" y="6320135"/>
            <a:ext cx="6391493" cy="461665"/>
          </a:xfrm>
          <a:prstGeom prst="rect">
            <a:avLst/>
          </a:prstGeom>
          <a:noFill/>
        </p:spPr>
        <p:txBody>
          <a:bodyPr wrap="none" rtlCol="0">
            <a:spAutoFit/>
          </a:bodyPr>
          <a:lstStyle/>
          <a:p>
            <a:r>
              <a:rPr lang="en-US" dirty="0" smtClean="0"/>
              <a:t>[Kleinschmidt &amp; Jaeger, 2015, </a:t>
            </a:r>
            <a:r>
              <a:rPr lang="en-US" i="1" dirty="0" smtClean="0"/>
              <a:t>Psych. Review</a:t>
            </a:r>
            <a:r>
              <a:rPr lang="en-US" dirty="0" smtClean="0"/>
              <a:t>]</a:t>
            </a:r>
            <a:endParaRPr lang="en-US" dirty="0"/>
          </a:p>
        </p:txBody>
      </p:sp>
      <p:sp>
        <p:nvSpPr>
          <p:cNvPr id="57" name="TextBox 56"/>
          <p:cNvSpPr txBox="1"/>
          <p:nvPr/>
        </p:nvSpPr>
        <p:spPr>
          <a:xfrm>
            <a:off x="1371600" y="457200"/>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pic>
        <p:nvPicPr>
          <p:cNvPr id="59" name="Picture 5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1400" y="2590800"/>
            <a:ext cx="1368887" cy="280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3"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3139327" y="1901824"/>
            <a:ext cx="2919264" cy="4649783"/>
            <a:chOff x="3139327" y="1901824"/>
            <a:chExt cx="2919264" cy="4649783"/>
          </a:xfrm>
        </p:grpSpPr>
        <p:grpSp>
          <p:nvGrpSpPr>
            <p:cNvPr id="47" name="Group 46"/>
            <p:cNvGrpSpPr/>
            <p:nvPr/>
          </p:nvGrpSpPr>
          <p:grpSpPr>
            <a:xfrm>
              <a:off x="3139327" y="1901824"/>
              <a:ext cx="2919264" cy="4649783"/>
              <a:chOff x="3139327" y="1901824"/>
              <a:chExt cx="2919264" cy="4649783"/>
            </a:xfrm>
          </p:grpSpPr>
          <p:grpSp>
            <p:nvGrpSpPr>
              <p:cNvPr id="12" name="Group 11"/>
              <p:cNvGrpSpPr/>
              <p:nvPr/>
            </p:nvGrpSpPr>
            <p:grpSpPr>
              <a:xfrm>
                <a:off x="3139327" y="1901824"/>
                <a:ext cx="2879139" cy="2971800"/>
                <a:chOff x="4283487" y="1616487"/>
                <a:chExt cx="3946113" cy="4073113"/>
              </a:xfrm>
            </p:grpSpPr>
            <p:grpSp>
              <p:nvGrpSpPr>
                <p:cNvPr id="13" name="Group 12"/>
                <p:cNvGrpSpPr/>
                <p:nvPr/>
              </p:nvGrpSpPr>
              <p:grpSpPr>
                <a:xfrm>
                  <a:off x="4283487" y="1616487"/>
                  <a:ext cx="3946113" cy="4073113"/>
                  <a:chOff x="4283487" y="1616487"/>
                  <a:chExt cx="3946113" cy="4073113"/>
                </a:xfrm>
              </p:grpSpPr>
              <p:grpSp>
                <p:nvGrpSpPr>
                  <p:cNvPr id="15" name="Group 14"/>
                  <p:cNvGrpSpPr/>
                  <p:nvPr/>
                </p:nvGrpSpPr>
                <p:grpSpPr>
                  <a:xfrm>
                    <a:off x="4283487" y="1616487"/>
                    <a:ext cx="3946113" cy="3946113"/>
                    <a:chOff x="685800" y="1409700"/>
                    <a:chExt cx="4876800" cy="4876800"/>
                  </a:xfrm>
                </p:grpSpPr>
                <p:pic>
                  <p:nvPicPr>
                    <p:cNvPr id="17" name="Picture 16"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16" name="Picture 1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14" name="Oval 13"/>
                <p:cNvSpPr/>
                <p:nvPr/>
              </p:nvSpPr>
              <p:spPr bwMode="auto">
                <a:xfrm rot="18900000">
                  <a:off x="6649174" y="3035980"/>
                  <a:ext cx="1441263" cy="990600"/>
                </a:xfrm>
                <a:prstGeom prst="ellipse">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819" y="4873625"/>
                <a:ext cx="2684772" cy="1677982"/>
              </a:xfrm>
              <a:prstGeom prst="rect">
                <a:avLst/>
              </a:prstGeom>
            </p:spPr>
          </p:pic>
        </p:grpSp>
        <p:pic>
          <p:nvPicPr>
            <p:cNvPr id="50" name="Picture 4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257" y="2574925"/>
              <a:ext cx="1825508" cy="283464"/>
            </a:xfrm>
            <a:prstGeom prst="rect">
              <a:avLst/>
            </a:prstGeom>
          </p:spPr>
        </p:pic>
      </p:grpSp>
      <p:grpSp>
        <p:nvGrpSpPr>
          <p:cNvPr id="2" name="Group 1"/>
          <p:cNvGrpSpPr/>
          <p:nvPr/>
        </p:nvGrpSpPr>
        <p:grpSpPr>
          <a:xfrm>
            <a:off x="381000" y="1166730"/>
            <a:ext cx="8382000" cy="1145005"/>
            <a:chOff x="381000" y="901032"/>
            <a:chExt cx="8382000" cy="1676400"/>
          </a:xfrm>
        </p:grpSpPr>
        <p:sp>
          <p:nvSpPr>
            <p:cNvPr id="54" name="Right Triangle 53"/>
            <p:cNvSpPr/>
            <p:nvPr/>
          </p:nvSpPr>
          <p:spPr bwMode="auto">
            <a:xfrm flipH="1">
              <a:off x="381000" y="901032"/>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5" name="Right Triangle 54"/>
            <p:cNvSpPr/>
            <p:nvPr/>
          </p:nvSpPr>
          <p:spPr bwMode="auto">
            <a:xfrm flipV="1">
              <a:off x="381000" y="1739232"/>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cxnSp>
        <p:nvCxnSpPr>
          <p:cNvPr id="31" name="Straight Arrow Connector 30"/>
          <p:cNvCxnSpPr/>
          <p:nvPr/>
        </p:nvCxnSpPr>
        <p:spPr bwMode="auto">
          <a:xfrm>
            <a:off x="457200" y="1729826"/>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32" name="TextBox 31"/>
          <p:cNvSpPr txBox="1"/>
          <p:nvPr/>
        </p:nvSpPr>
        <p:spPr>
          <a:xfrm>
            <a:off x="241832" y="1278976"/>
            <a:ext cx="1261884" cy="461665"/>
          </a:xfrm>
          <a:prstGeom prst="rect">
            <a:avLst/>
          </a:prstGeom>
          <a:noFill/>
        </p:spPr>
        <p:txBody>
          <a:bodyPr wrap="none" rtlCol="0">
            <a:spAutoFit/>
          </a:bodyPr>
          <a:lstStyle/>
          <a:p>
            <a:r>
              <a:rPr lang="en-US" sz="2400" dirty="0" smtClean="0">
                <a:solidFill>
                  <a:schemeClr val="tx2"/>
                </a:solidFill>
              </a:rPr>
              <a:t>Not very</a:t>
            </a:r>
          </a:p>
        </p:txBody>
      </p:sp>
      <p:sp>
        <p:nvSpPr>
          <p:cNvPr id="33" name="TextBox 32"/>
          <p:cNvSpPr txBox="1"/>
          <p:nvPr/>
        </p:nvSpPr>
        <p:spPr>
          <a:xfrm>
            <a:off x="6287356" y="1252187"/>
            <a:ext cx="2667000" cy="461665"/>
          </a:xfrm>
          <a:prstGeom prst="rect">
            <a:avLst/>
          </a:prstGeom>
          <a:noFill/>
        </p:spPr>
        <p:txBody>
          <a:bodyPr wrap="square" rtlCol="0">
            <a:spAutoFit/>
          </a:bodyPr>
          <a:lstStyle/>
          <a:p>
            <a:pPr algn="r"/>
            <a:r>
              <a:rPr lang="en-US" sz="2400" dirty="0" smtClean="0">
                <a:solidFill>
                  <a:schemeClr val="tx2"/>
                </a:solidFill>
              </a:rPr>
              <a:t>Totally relevant</a:t>
            </a:r>
          </a:p>
        </p:txBody>
      </p:sp>
      <p:sp>
        <p:nvSpPr>
          <p:cNvPr id="35" name="TextBox 34"/>
          <p:cNvSpPr txBox="1"/>
          <p:nvPr/>
        </p:nvSpPr>
        <p:spPr>
          <a:xfrm>
            <a:off x="4152900" y="1293383"/>
            <a:ext cx="886030" cy="461665"/>
          </a:xfrm>
          <a:prstGeom prst="rect">
            <a:avLst/>
          </a:prstGeom>
          <a:noFill/>
        </p:spPr>
        <p:txBody>
          <a:bodyPr wrap="none" rtlCol="0">
            <a:spAutoFit/>
          </a:bodyPr>
          <a:lstStyle/>
          <a:p>
            <a:r>
              <a:rPr lang="en-US" sz="2400" dirty="0" err="1" smtClean="0">
                <a:solidFill>
                  <a:schemeClr val="tx2"/>
                </a:solidFill>
              </a:rPr>
              <a:t>Kinda</a:t>
            </a:r>
            <a:endParaRPr lang="en-US" sz="2400" dirty="0" smtClean="0">
              <a:solidFill>
                <a:schemeClr val="tx2"/>
              </a:solidFill>
            </a:endParaRPr>
          </a:p>
        </p:txBody>
      </p:sp>
      <p:grpSp>
        <p:nvGrpSpPr>
          <p:cNvPr id="48" name="Group 47"/>
          <p:cNvGrpSpPr/>
          <p:nvPr/>
        </p:nvGrpSpPr>
        <p:grpSpPr>
          <a:xfrm>
            <a:off x="12033" y="1901825"/>
            <a:ext cx="3053739" cy="4649783"/>
            <a:chOff x="12033" y="1901825"/>
            <a:chExt cx="3053739" cy="4649783"/>
          </a:xfrm>
        </p:grpSpPr>
        <p:grpSp>
          <p:nvGrpSpPr>
            <p:cNvPr id="37" name="Group 36"/>
            <p:cNvGrpSpPr/>
            <p:nvPr/>
          </p:nvGrpSpPr>
          <p:grpSpPr>
            <a:xfrm>
              <a:off x="12033" y="1901825"/>
              <a:ext cx="3031650" cy="2971800"/>
              <a:chOff x="12033" y="2155825"/>
              <a:chExt cx="3031650" cy="2971800"/>
            </a:xfrm>
          </p:grpSpPr>
          <p:grpSp>
            <p:nvGrpSpPr>
              <p:cNvPr id="4" name="Group 3"/>
              <p:cNvGrpSpPr/>
              <p:nvPr/>
            </p:nvGrpSpPr>
            <p:grpSpPr>
              <a:xfrm>
                <a:off x="12033" y="2155825"/>
                <a:ext cx="3031650" cy="2971800"/>
                <a:chOff x="4114800" y="1616487"/>
                <a:chExt cx="4155143" cy="4073113"/>
              </a:xfrm>
            </p:grpSpPr>
            <p:grpSp>
              <p:nvGrpSpPr>
                <p:cNvPr id="5" name="Group 4"/>
                <p:cNvGrpSpPr/>
                <p:nvPr/>
              </p:nvGrpSpPr>
              <p:grpSpPr>
                <a:xfrm>
                  <a:off x="4114800" y="1616487"/>
                  <a:ext cx="4114800" cy="4073113"/>
                  <a:chOff x="4114800" y="1616487"/>
                  <a:chExt cx="4114800" cy="4073113"/>
                </a:xfrm>
              </p:grpSpPr>
              <p:grpSp>
                <p:nvGrpSpPr>
                  <p:cNvPr id="7" name="Group 6"/>
                  <p:cNvGrpSpPr/>
                  <p:nvPr/>
                </p:nvGrpSpPr>
                <p:grpSpPr>
                  <a:xfrm>
                    <a:off x="4283487" y="1616487"/>
                    <a:ext cx="3946113" cy="3946113"/>
                    <a:chOff x="685800" y="1409700"/>
                    <a:chExt cx="4876800" cy="4876800"/>
                  </a:xfrm>
                </p:grpSpPr>
                <p:pic>
                  <p:nvPicPr>
                    <p:cNvPr id="10" name="Picture 9"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1" name="Straight Connector 10"/>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9" name="Picture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6" name="Oval 5"/>
                <p:cNvSpPr/>
                <p:nvPr/>
              </p:nvSpPr>
              <p:spPr bwMode="auto">
                <a:xfrm rot="18900000">
                  <a:off x="5602943" y="3469343"/>
                  <a:ext cx="2667000" cy="990600"/>
                </a:xfrm>
                <a:prstGeom prst="ellipse">
                  <a:avLst/>
                </a:prstGeom>
                <a:solidFill>
                  <a:schemeClr val="tx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26" name="Picture 2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828925"/>
                <a:ext cx="1413769" cy="280510"/>
              </a:xfrm>
              <a:prstGeom prst="rect">
                <a:avLst/>
              </a:prstGeom>
            </p:spPr>
          </p:pic>
        </p:grpSp>
        <p:pic>
          <p:nvPicPr>
            <p:cNvPr id="40" name="Picture 39" descr="prior-granularity-pdfs-2.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 y="4873625"/>
              <a:ext cx="2684772" cy="1677983"/>
            </a:xfrm>
            <a:prstGeom prst="rect">
              <a:avLst/>
            </a:prstGeom>
          </p:spPr>
        </p:pic>
      </p:grpSp>
      <p:grpSp>
        <p:nvGrpSpPr>
          <p:cNvPr id="46" name="Group 45"/>
          <p:cNvGrpSpPr/>
          <p:nvPr/>
        </p:nvGrpSpPr>
        <p:grpSpPr>
          <a:xfrm>
            <a:off x="6112462" y="1901825"/>
            <a:ext cx="2879139" cy="4649782"/>
            <a:chOff x="6112462" y="1901825"/>
            <a:chExt cx="2879139" cy="4649782"/>
          </a:xfrm>
        </p:grpSpPr>
        <p:grpSp>
          <p:nvGrpSpPr>
            <p:cNvPr id="39" name="Group 38"/>
            <p:cNvGrpSpPr/>
            <p:nvPr/>
          </p:nvGrpSpPr>
          <p:grpSpPr>
            <a:xfrm>
              <a:off x="6112462" y="1901825"/>
              <a:ext cx="2879139" cy="2971800"/>
              <a:chOff x="6112462" y="2155825"/>
              <a:chExt cx="2879139" cy="2971800"/>
            </a:xfrm>
          </p:grpSpPr>
          <p:grpSp>
            <p:nvGrpSpPr>
              <p:cNvPr id="19" name="Group 18"/>
              <p:cNvGrpSpPr/>
              <p:nvPr/>
            </p:nvGrpSpPr>
            <p:grpSpPr>
              <a:xfrm>
                <a:off x="6112462" y="2155825"/>
                <a:ext cx="2879139" cy="2971800"/>
                <a:chOff x="4283487" y="1616487"/>
                <a:chExt cx="3946113" cy="4073113"/>
              </a:xfrm>
            </p:grpSpPr>
            <p:grpSp>
              <p:nvGrpSpPr>
                <p:cNvPr id="20" name="Group 19"/>
                <p:cNvGrpSpPr/>
                <p:nvPr/>
              </p:nvGrpSpPr>
              <p:grpSpPr>
                <a:xfrm>
                  <a:off x="4283487" y="1616487"/>
                  <a:ext cx="3946113" cy="4073113"/>
                  <a:chOff x="4283487" y="1616487"/>
                  <a:chExt cx="3946113" cy="4073113"/>
                </a:xfrm>
              </p:grpSpPr>
              <p:grpSp>
                <p:nvGrpSpPr>
                  <p:cNvPr id="22" name="Group 21"/>
                  <p:cNvGrpSpPr/>
                  <p:nvPr/>
                </p:nvGrpSpPr>
                <p:grpSpPr>
                  <a:xfrm>
                    <a:off x="4283487" y="1616487"/>
                    <a:ext cx="3946113" cy="3946113"/>
                    <a:chOff x="685800" y="1409700"/>
                    <a:chExt cx="4876800" cy="4876800"/>
                  </a:xfrm>
                </p:grpSpPr>
                <p:pic>
                  <p:nvPicPr>
                    <p:cNvPr id="24" name="Picture 23"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25" name="Straight Connector 24"/>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3" name="Picture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1" name="Oval 20"/>
                <p:cNvSpPr/>
                <p:nvPr/>
              </p:nvSpPr>
              <p:spPr bwMode="auto">
                <a:xfrm rot="18900000">
                  <a:off x="7299323" y="3250356"/>
                  <a:ext cx="255868" cy="276602"/>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28" name="Picture 2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700" y="2825583"/>
                <a:ext cx="1155700" cy="280510"/>
              </a:xfrm>
              <a:prstGeom prst="rect">
                <a:avLst/>
              </a:prstGeom>
            </p:spPr>
          </p:pic>
        </p:gr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6829" y="4873625"/>
              <a:ext cx="2684772" cy="1677982"/>
            </a:xfrm>
            <a:prstGeom prst="rect">
              <a:avLst/>
            </a:prstGeom>
          </p:spPr>
        </p:pic>
      </p:grpSp>
      <p:sp>
        <p:nvSpPr>
          <p:cNvPr id="43" name="Rectangle 42"/>
          <p:cNvSpPr/>
          <p:nvPr/>
        </p:nvSpPr>
        <p:spPr>
          <a:xfrm>
            <a:off x="254532" y="1741226"/>
            <a:ext cx="1056599" cy="461665"/>
          </a:xfrm>
          <a:prstGeom prst="rect">
            <a:avLst/>
          </a:prstGeom>
        </p:spPr>
        <p:txBody>
          <a:bodyPr wrap="none">
            <a:spAutoFit/>
          </a:bodyPr>
          <a:lstStyle/>
          <a:p>
            <a:r>
              <a:rPr lang="en-US" sz="2400" b="1" dirty="0">
                <a:solidFill>
                  <a:srgbClr val="000000"/>
                </a:solidFill>
              </a:rPr>
              <a:t>Adapt</a:t>
            </a:r>
            <a:endParaRPr lang="en-US" dirty="0">
              <a:solidFill>
                <a:srgbClr val="000000"/>
              </a:solidFill>
            </a:endParaRPr>
          </a:p>
        </p:txBody>
      </p:sp>
      <p:sp>
        <p:nvSpPr>
          <p:cNvPr id="44" name="Rectangle 43"/>
          <p:cNvSpPr/>
          <p:nvPr/>
        </p:nvSpPr>
        <p:spPr>
          <a:xfrm>
            <a:off x="3914775" y="1741226"/>
            <a:ext cx="1741432" cy="461665"/>
          </a:xfrm>
          <a:prstGeom prst="rect">
            <a:avLst/>
          </a:prstGeom>
        </p:spPr>
        <p:txBody>
          <a:bodyPr wrap="none">
            <a:spAutoFit/>
          </a:bodyPr>
          <a:lstStyle/>
          <a:p>
            <a:r>
              <a:rPr lang="en-US" sz="2400" b="1" dirty="0" smtClean="0">
                <a:solidFill>
                  <a:srgbClr val="000000"/>
                </a:solidFill>
              </a:rPr>
              <a:t>Generalize</a:t>
            </a:r>
            <a:endParaRPr lang="en-US" dirty="0">
              <a:solidFill>
                <a:srgbClr val="000000"/>
              </a:solidFill>
            </a:endParaRPr>
          </a:p>
        </p:txBody>
      </p:sp>
      <p:sp>
        <p:nvSpPr>
          <p:cNvPr id="45" name="Rectangle 44"/>
          <p:cNvSpPr/>
          <p:nvPr/>
        </p:nvSpPr>
        <p:spPr>
          <a:xfrm>
            <a:off x="7290169" y="1741226"/>
            <a:ext cx="1723849" cy="461665"/>
          </a:xfrm>
          <a:prstGeom prst="rect">
            <a:avLst/>
          </a:prstGeom>
        </p:spPr>
        <p:txBody>
          <a:bodyPr wrap="none">
            <a:spAutoFit/>
          </a:bodyPr>
          <a:lstStyle/>
          <a:p>
            <a:r>
              <a:rPr lang="en-US" sz="2400" b="1" dirty="0" smtClean="0">
                <a:solidFill>
                  <a:srgbClr val="000000"/>
                </a:solidFill>
              </a:rPr>
              <a:t>Recognize</a:t>
            </a:r>
            <a:endParaRPr lang="en-US" dirty="0">
              <a:solidFill>
                <a:srgbClr val="000000"/>
              </a:solidFill>
            </a:endParaRPr>
          </a:p>
        </p:txBody>
      </p:sp>
      <p:sp>
        <p:nvSpPr>
          <p:cNvPr id="49" name="Rectangle 48"/>
          <p:cNvSpPr/>
          <p:nvPr/>
        </p:nvSpPr>
        <p:spPr>
          <a:xfrm>
            <a:off x="3313200" y="2276215"/>
            <a:ext cx="2721141" cy="4678203"/>
          </a:xfrm>
          <a:prstGeom prst="rect">
            <a:avLst/>
          </a:prstGeom>
          <a:solidFill>
            <a:srgbClr val="FFFFFF">
              <a:alpha val="77000"/>
            </a:srgbClr>
          </a:solidFill>
        </p:spPr>
        <p:txBody>
          <a:bodyPr wrap="square">
            <a:spAutoFit/>
          </a:bodyPr>
          <a:lstStyle/>
          <a:p>
            <a:r>
              <a:rPr lang="en-US" dirty="0" smtClean="0">
                <a:solidFill>
                  <a:srgbClr val="000000"/>
                </a:solidFill>
              </a:rPr>
              <a:t>Top down cues (gender, dialect, accent)</a:t>
            </a:r>
            <a:endParaRPr lang="en-US" dirty="0" smtClean="0">
              <a:solidFill>
                <a:srgbClr val="000000"/>
              </a:solidFill>
            </a:endParaRPr>
          </a:p>
          <a:p>
            <a:r>
              <a:rPr lang="en-US" sz="1400" b="0" dirty="0" smtClean="0">
                <a:solidFill>
                  <a:srgbClr val="808080"/>
                </a:solidFill>
              </a:rPr>
              <a:t>[e.g. Hay &amp; </a:t>
            </a:r>
            <a:r>
              <a:rPr lang="en-US" sz="1400" b="0" dirty="0" err="1" smtClean="0">
                <a:solidFill>
                  <a:srgbClr val="808080"/>
                </a:solidFill>
              </a:rPr>
              <a:t>Drager</a:t>
            </a:r>
            <a:r>
              <a:rPr lang="en-US" sz="1400" b="0" dirty="0" smtClean="0">
                <a:solidFill>
                  <a:srgbClr val="808080"/>
                </a:solidFill>
              </a:rPr>
              <a:t>, 2010; B. Munson 2011, </a:t>
            </a:r>
            <a:r>
              <a:rPr lang="en-US" sz="1400" b="0" dirty="0" err="1" smtClean="0">
                <a:solidFill>
                  <a:srgbClr val="808080"/>
                </a:solidFill>
              </a:rPr>
              <a:t>Niedzielski</a:t>
            </a:r>
            <a:r>
              <a:rPr lang="en-US" sz="1400" b="0" dirty="0" smtClean="0">
                <a:solidFill>
                  <a:srgbClr val="808080"/>
                </a:solidFill>
              </a:rPr>
              <a:t>, 1999; </a:t>
            </a:r>
            <a:r>
              <a:rPr lang="en-US" sz="1400" b="0" dirty="0" err="1" smtClean="0">
                <a:solidFill>
                  <a:srgbClr val="808080"/>
                </a:solidFill>
              </a:rPr>
              <a:t>Staum</a:t>
            </a:r>
            <a:r>
              <a:rPr lang="en-US" sz="1400" b="0" dirty="0" smtClean="0">
                <a:solidFill>
                  <a:srgbClr val="808080"/>
                </a:solidFill>
              </a:rPr>
              <a:t> </a:t>
            </a:r>
            <a:r>
              <a:rPr lang="en-US" sz="1400" b="0" dirty="0" err="1" smtClean="0">
                <a:solidFill>
                  <a:srgbClr val="808080"/>
                </a:solidFill>
              </a:rPr>
              <a:t>Casasanto</a:t>
            </a:r>
            <a:r>
              <a:rPr lang="en-US" sz="1400" b="0" dirty="0" smtClean="0">
                <a:solidFill>
                  <a:srgbClr val="808080"/>
                </a:solidFill>
              </a:rPr>
              <a:t>, 2008; Strand &amp; Johnson, 1996]</a:t>
            </a:r>
            <a:endParaRPr lang="en-US" sz="1400" b="0" dirty="0" smtClean="0">
              <a:solidFill>
                <a:srgbClr val="808080"/>
              </a:solidFill>
            </a:endParaRPr>
          </a:p>
          <a:p>
            <a:r>
              <a:rPr lang="en-US" dirty="0" smtClean="0">
                <a:solidFill>
                  <a:srgbClr val="000000"/>
                </a:solidFill>
              </a:rPr>
              <a:t>Accent adaptation </a:t>
            </a:r>
            <a:endParaRPr lang="en-US" dirty="0" smtClean="0">
              <a:solidFill>
                <a:srgbClr val="000000"/>
              </a:solidFill>
            </a:endParaRPr>
          </a:p>
          <a:p>
            <a:r>
              <a:rPr lang="en-US" sz="1400" b="0" dirty="0" smtClean="0">
                <a:solidFill>
                  <a:srgbClr val="808080"/>
                </a:solidFill>
              </a:rPr>
              <a:t>[e.g., </a:t>
            </a:r>
            <a:r>
              <a:rPr lang="en-US" sz="1400" b="0" dirty="0" err="1" smtClean="0">
                <a:solidFill>
                  <a:srgbClr val="808080"/>
                </a:solidFill>
              </a:rPr>
              <a:t>Bradlow</a:t>
            </a:r>
            <a:r>
              <a:rPr lang="en-US" sz="1400" b="0" dirty="0" smtClean="0">
                <a:solidFill>
                  <a:srgbClr val="808080"/>
                </a:solidFill>
              </a:rPr>
              <a:t> &amp; Bent, 2008; </a:t>
            </a:r>
            <a:r>
              <a:rPr lang="en-US" sz="1400" b="0" dirty="0" err="1" smtClean="0">
                <a:solidFill>
                  <a:srgbClr val="808080"/>
                </a:solidFill>
              </a:rPr>
              <a:t>Baese-Berk</a:t>
            </a:r>
            <a:r>
              <a:rPr lang="en-US" sz="1400" b="0" dirty="0" smtClean="0">
                <a:solidFill>
                  <a:srgbClr val="808080"/>
                </a:solidFill>
              </a:rPr>
              <a:t> et al. 2013]</a:t>
            </a:r>
            <a:endParaRPr lang="en-US" sz="1400" b="0" dirty="0" smtClean="0">
              <a:solidFill>
                <a:srgbClr val="808080"/>
              </a:solidFill>
            </a:endParaRPr>
          </a:p>
          <a:p>
            <a:r>
              <a:rPr lang="en-US" dirty="0" smtClean="0">
                <a:solidFill>
                  <a:srgbClr val="000000"/>
                </a:solidFill>
              </a:rPr>
              <a:t>Generalization of recalibration </a:t>
            </a:r>
            <a:endParaRPr lang="en-US" dirty="0" smtClean="0">
              <a:solidFill>
                <a:srgbClr val="000000"/>
              </a:solidFill>
            </a:endParaRPr>
          </a:p>
          <a:p>
            <a:r>
              <a:rPr lang="en-US" sz="1400" b="0" dirty="0" smtClean="0">
                <a:solidFill>
                  <a:srgbClr val="808080"/>
                </a:solidFill>
              </a:rPr>
              <a:t>[e.g., </a:t>
            </a:r>
            <a:r>
              <a:rPr lang="en-US" sz="1400" b="0" dirty="0" err="1" smtClean="0">
                <a:solidFill>
                  <a:srgbClr val="808080"/>
                </a:solidFill>
              </a:rPr>
              <a:t>Kraljic</a:t>
            </a:r>
            <a:r>
              <a:rPr lang="en-US" sz="1400" b="0" dirty="0" smtClean="0">
                <a:solidFill>
                  <a:srgbClr val="808080"/>
                </a:solidFill>
              </a:rPr>
              <a:t> &amp; Samuel 2005, 2007; C. Munson, 2011; </a:t>
            </a:r>
            <a:r>
              <a:rPr lang="en-US" sz="1400" b="0" dirty="0" err="1" smtClean="0">
                <a:solidFill>
                  <a:srgbClr val="808080"/>
                </a:solidFill>
              </a:rPr>
              <a:t>Reinisch</a:t>
            </a:r>
            <a:r>
              <a:rPr lang="en-US" sz="1400" b="0" dirty="0" smtClean="0">
                <a:solidFill>
                  <a:srgbClr val="808080"/>
                </a:solidFill>
              </a:rPr>
              <a:t> &amp; Holt, 2013]</a:t>
            </a:r>
            <a:endParaRPr lang="en-US" sz="1400" b="0" dirty="0" smtClean="0">
              <a:solidFill>
                <a:srgbClr val="808080"/>
              </a:solidFill>
            </a:endParaRPr>
          </a:p>
          <a:p>
            <a:endParaRPr lang="en-US" sz="1400" b="0" dirty="0" smtClean="0">
              <a:solidFill>
                <a:srgbClr val="808080"/>
              </a:solidFill>
            </a:endParaRPr>
          </a:p>
          <a:p>
            <a:endParaRPr lang="en-US" sz="1400" dirty="0" smtClean="0">
              <a:solidFill>
                <a:srgbClr val="808080"/>
              </a:solidFill>
            </a:endParaRPr>
          </a:p>
        </p:txBody>
      </p:sp>
      <p:sp>
        <p:nvSpPr>
          <p:cNvPr id="52" name="TextBox 51"/>
          <p:cNvSpPr txBox="1"/>
          <p:nvPr/>
        </p:nvSpPr>
        <p:spPr>
          <a:xfrm>
            <a:off x="6112462" y="2284121"/>
            <a:ext cx="2818560" cy="4862869"/>
          </a:xfrm>
          <a:prstGeom prst="rect">
            <a:avLst/>
          </a:prstGeom>
          <a:solidFill>
            <a:srgbClr val="FFFFFF">
              <a:alpha val="75000"/>
            </a:srgbClr>
          </a:solidFill>
        </p:spPr>
        <p:txBody>
          <a:bodyPr wrap="square" rtlCol="0">
            <a:spAutoFit/>
          </a:bodyPr>
          <a:lstStyle/>
          <a:p>
            <a:pPr algn="r"/>
            <a:r>
              <a:rPr lang="en-US" dirty="0" smtClean="0">
                <a:solidFill>
                  <a:srgbClr val="000000"/>
                </a:solidFill>
              </a:rPr>
              <a:t>Talker-specificity</a:t>
            </a:r>
            <a:endParaRPr lang="en-US" dirty="0" smtClean="0">
              <a:solidFill>
                <a:srgbClr val="000000"/>
              </a:solidFill>
            </a:endParaRPr>
          </a:p>
          <a:p>
            <a:pPr algn="r"/>
            <a:r>
              <a:rPr lang="en-US" sz="1400" b="0" dirty="0" smtClean="0">
                <a:solidFill>
                  <a:srgbClr val="808080"/>
                </a:solidFill>
              </a:rPr>
              <a:t>[e.g. </a:t>
            </a:r>
            <a:r>
              <a:rPr lang="en-US" sz="1400" b="0" dirty="0" err="1" smtClean="0">
                <a:solidFill>
                  <a:srgbClr val="808080"/>
                </a:solidFill>
              </a:rPr>
              <a:t>Goldinger</a:t>
            </a:r>
            <a:r>
              <a:rPr lang="en-US" sz="1400" b="0" dirty="0" smtClean="0">
                <a:solidFill>
                  <a:srgbClr val="808080"/>
                </a:solidFill>
              </a:rPr>
              <a:t>; </a:t>
            </a:r>
            <a:r>
              <a:rPr lang="en-US" sz="1400" b="0" dirty="0" err="1" smtClean="0">
                <a:solidFill>
                  <a:srgbClr val="808080"/>
                </a:solidFill>
              </a:rPr>
              <a:t>Nygaard</a:t>
            </a:r>
            <a:r>
              <a:rPr lang="en-US" sz="1400" b="0" dirty="0" smtClean="0">
                <a:solidFill>
                  <a:srgbClr val="808080"/>
                </a:solidFill>
              </a:rPr>
              <a:t>; </a:t>
            </a:r>
            <a:r>
              <a:rPr lang="en-US" sz="1400" b="0" dirty="0" err="1" smtClean="0">
                <a:solidFill>
                  <a:srgbClr val="808080"/>
                </a:solidFill>
              </a:rPr>
              <a:t>Pisoni</a:t>
            </a:r>
            <a:r>
              <a:rPr lang="en-US" sz="1400" b="0" dirty="0" smtClean="0">
                <a:solidFill>
                  <a:srgbClr val="808080"/>
                </a:solidFill>
              </a:rPr>
              <a:t>; Sumner; many others]</a:t>
            </a:r>
            <a:endParaRPr lang="en-US" sz="1400" b="0" dirty="0" smtClean="0">
              <a:solidFill>
                <a:srgbClr val="808080"/>
              </a:solidFill>
            </a:endParaRPr>
          </a:p>
          <a:p>
            <a:pPr algn="r"/>
            <a:r>
              <a:rPr lang="en-US" dirty="0" smtClean="0">
                <a:solidFill>
                  <a:srgbClr val="000000"/>
                </a:solidFill>
              </a:rPr>
              <a:t>Persistent adaptation</a:t>
            </a:r>
            <a:endParaRPr lang="en-US" dirty="0" smtClean="0">
              <a:solidFill>
                <a:srgbClr val="000000"/>
              </a:solidFill>
            </a:endParaRPr>
          </a:p>
          <a:p>
            <a:pPr algn="r"/>
            <a:r>
              <a:rPr lang="en-US" sz="1400" b="0" dirty="0" smtClean="0">
                <a:solidFill>
                  <a:srgbClr val="808080"/>
                </a:solidFill>
              </a:rPr>
              <a:t>[e.g., Eisner &amp; McQueen, 2006; </a:t>
            </a:r>
            <a:r>
              <a:rPr lang="en-US" sz="1400" b="0" dirty="0" err="1" smtClean="0">
                <a:solidFill>
                  <a:srgbClr val="808080"/>
                </a:solidFill>
              </a:rPr>
              <a:t>Kraljic</a:t>
            </a:r>
            <a:r>
              <a:rPr lang="en-US" sz="1400" b="0" dirty="0" smtClean="0">
                <a:solidFill>
                  <a:srgbClr val="808080"/>
                </a:solidFill>
              </a:rPr>
              <a:t> &amp; Samuel 2005]</a:t>
            </a:r>
            <a:endParaRPr lang="en-US" sz="1400" b="0" dirty="0" smtClean="0">
              <a:solidFill>
                <a:srgbClr val="808080"/>
              </a:solidFill>
            </a:endParaRPr>
          </a:p>
          <a:p>
            <a:endParaRPr lang="en-US" sz="1400" dirty="0" smtClean="0"/>
          </a:p>
          <a:p>
            <a:endParaRPr lang="en-US" sz="1400" dirty="0"/>
          </a:p>
          <a:p>
            <a:endParaRPr lang="en-US" sz="1400" dirty="0" smtClean="0"/>
          </a:p>
          <a:p>
            <a:endParaRPr lang="en-US" sz="1400" dirty="0"/>
          </a:p>
          <a:p>
            <a:endParaRPr lang="en-US" sz="1400" dirty="0" smtClean="0"/>
          </a:p>
          <a:p>
            <a:endParaRPr lang="en-US" sz="1400" dirty="0" smtClean="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a:p>
        </p:txBody>
      </p:sp>
      <p:sp>
        <p:nvSpPr>
          <p:cNvPr id="53" name="Rectangle 52"/>
          <p:cNvSpPr/>
          <p:nvPr/>
        </p:nvSpPr>
        <p:spPr>
          <a:xfrm>
            <a:off x="108585" y="2284730"/>
            <a:ext cx="3181350" cy="5760720"/>
          </a:xfrm>
          <a:prstGeom prst="rect">
            <a:avLst/>
          </a:prstGeom>
          <a:solidFill>
            <a:srgbClr val="FFFFFF">
              <a:alpha val="70000"/>
            </a:srgbClr>
          </a:solidFill>
        </p:spPr>
        <p:txBody>
          <a:bodyPr wrap="square">
            <a:spAutoFit/>
          </a:bodyPr>
          <a:lstStyle/>
          <a:p>
            <a:r>
              <a:rPr lang="en-US" dirty="0" smtClean="0">
                <a:solidFill>
                  <a:srgbClr val="000000"/>
                </a:solidFill>
              </a:rPr>
              <a:t>Perceptual learning/Recalibration</a:t>
            </a:r>
            <a:endParaRPr lang="en-US" dirty="0" smtClean="0">
              <a:solidFill>
                <a:srgbClr val="000000"/>
              </a:solidFill>
            </a:endParaRPr>
          </a:p>
          <a:p>
            <a:r>
              <a:rPr lang="en-US" sz="1400" b="0" dirty="0" smtClean="0"/>
              <a:t>[e.g., </a:t>
            </a:r>
            <a:r>
              <a:rPr lang="en-US" sz="1400" b="0" dirty="0" err="1" smtClean="0"/>
              <a:t>Bertelson</a:t>
            </a:r>
            <a:r>
              <a:rPr lang="en-US" sz="1400" b="0" dirty="0" smtClean="0"/>
              <a:t> et al. 2003; Norris et al. 2003; </a:t>
            </a:r>
            <a:r>
              <a:rPr lang="en-US" sz="1400" b="0" dirty="0" err="1" smtClean="0"/>
              <a:t>Maye</a:t>
            </a:r>
            <a:r>
              <a:rPr lang="en-US" sz="1400" b="0" dirty="0" smtClean="0"/>
              <a:t>, </a:t>
            </a:r>
            <a:r>
              <a:rPr lang="en-US" sz="1400" b="0" dirty="0" err="1" smtClean="0"/>
              <a:t>Aslin</a:t>
            </a:r>
            <a:r>
              <a:rPr lang="en-US" sz="1400" b="0" dirty="0" smtClean="0"/>
              <a:t>, &amp; </a:t>
            </a:r>
            <a:r>
              <a:rPr lang="en-US" sz="1400" b="0" dirty="0" err="1" smtClean="0"/>
              <a:t>Tanenhaus</a:t>
            </a:r>
            <a:r>
              <a:rPr lang="en-US" sz="1400" b="0" dirty="0" smtClean="0"/>
              <a:t>, 2008]</a:t>
            </a:r>
            <a:endParaRPr lang="en-US" sz="1400" b="0" dirty="0" smtClean="0"/>
          </a:p>
          <a:p>
            <a:r>
              <a:rPr lang="en-US" dirty="0" smtClean="0">
                <a:solidFill>
                  <a:srgbClr val="000000"/>
                </a:solidFill>
              </a:rPr>
              <a:t>Selective adaptation*</a:t>
            </a:r>
            <a:endParaRPr lang="en-US" dirty="0" smtClean="0">
              <a:solidFill>
                <a:srgbClr val="000000"/>
              </a:solidFill>
            </a:endParaRPr>
          </a:p>
          <a:p>
            <a:r>
              <a:rPr lang="en-US" sz="1400" b="0" dirty="0" smtClean="0">
                <a:solidFill>
                  <a:srgbClr val="7F7F7F"/>
                </a:solidFill>
              </a:rPr>
              <a:t>[e.g., </a:t>
            </a:r>
            <a:r>
              <a:rPr lang="en-US" sz="1400" b="0" dirty="0" err="1" smtClean="0">
                <a:solidFill>
                  <a:srgbClr val="7F7F7F"/>
                </a:solidFill>
              </a:rPr>
              <a:t>Eimas</a:t>
            </a:r>
            <a:r>
              <a:rPr lang="en-US" sz="1400" b="0" dirty="0" smtClean="0">
                <a:solidFill>
                  <a:srgbClr val="7F7F7F"/>
                </a:solidFill>
              </a:rPr>
              <a:t> and </a:t>
            </a:r>
            <a:r>
              <a:rPr lang="en-US" sz="1400" b="0" dirty="0" err="1" smtClean="0">
                <a:solidFill>
                  <a:srgbClr val="7F7F7F"/>
                </a:solidFill>
              </a:rPr>
              <a:t>Corbit</a:t>
            </a:r>
            <a:r>
              <a:rPr lang="en-US" sz="1400" b="0" dirty="0" smtClean="0">
                <a:solidFill>
                  <a:srgbClr val="7F7F7F"/>
                </a:solidFill>
              </a:rPr>
              <a:t>, 1973; </a:t>
            </a:r>
            <a:r>
              <a:rPr lang="en-US" sz="1400" b="0" dirty="0" smtClean="0">
                <a:solidFill>
                  <a:srgbClr val="808080"/>
                </a:solidFill>
              </a:rPr>
              <a:t>Samuel</a:t>
            </a:r>
            <a:r>
              <a:rPr lang="en-US" sz="1400" b="0" dirty="0" smtClean="0">
                <a:solidFill>
                  <a:srgbClr val="7F7F7F"/>
                </a:solidFill>
              </a:rPr>
              <a:t> 1986]</a:t>
            </a:r>
            <a:endParaRPr lang="en-US" sz="1400" b="0" dirty="0" smtClean="0">
              <a:solidFill>
                <a:srgbClr val="7F7F7F"/>
              </a:solidFill>
            </a:endParaRPr>
          </a:p>
          <a:p>
            <a:pPr lvl="0"/>
            <a:r>
              <a:rPr lang="en-US" dirty="0">
                <a:solidFill>
                  <a:srgbClr val="000000"/>
                </a:solidFill>
              </a:rPr>
              <a:t>Language-level prior</a:t>
            </a:r>
            <a:endParaRPr lang="en-US" dirty="0">
              <a:solidFill>
                <a:srgbClr val="000000"/>
              </a:solidFill>
            </a:endParaRPr>
          </a:p>
          <a:p>
            <a:pPr lvl="0"/>
            <a:r>
              <a:rPr lang="en-US" sz="1400" dirty="0">
                <a:solidFill>
                  <a:srgbClr val="7F7F7F"/>
                </a:solidFill>
              </a:rPr>
              <a:t>[e.g., </a:t>
            </a:r>
            <a:r>
              <a:rPr lang="en-US" sz="1400" dirty="0" err="1">
                <a:solidFill>
                  <a:srgbClr val="7F7F7F"/>
                </a:solidFill>
              </a:rPr>
              <a:t>Idemaru</a:t>
            </a:r>
            <a:r>
              <a:rPr lang="en-US" sz="1400" dirty="0">
                <a:solidFill>
                  <a:srgbClr val="7F7F7F"/>
                </a:solidFill>
              </a:rPr>
              <a:t> &amp; Holt, 2011; Schertz et al., 2016; Kleinschmidt &amp; Jaeger, </a:t>
            </a:r>
            <a:r>
              <a:rPr lang="en-US" sz="1400" i="1" dirty="0">
                <a:solidFill>
                  <a:srgbClr val="7F7F7F"/>
                </a:solidFill>
              </a:rPr>
              <a:t>submitted</a:t>
            </a:r>
            <a:r>
              <a:rPr lang="en-US" sz="1400" dirty="0">
                <a:solidFill>
                  <a:srgbClr val="7F7F7F"/>
                </a:solidFill>
              </a:rPr>
              <a:t>]</a:t>
            </a:r>
            <a:endParaRPr lang="en-US" sz="1400" dirty="0">
              <a:solidFill>
                <a:srgbClr val="7F7F7F"/>
              </a:solidFill>
            </a:endParaRPr>
          </a:p>
          <a:p>
            <a:endParaRPr lang="en-US" sz="1400" b="0" dirty="0" smtClean="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smtClean="0">
              <a:solidFill>
                <a:srgbClr val="7F7F7F"/>
              </a:solidFill>
            </a:endParaRPr>
          </a:p>
          <a:p>
            <a:endParaRPr lang="en-US" sz="1400" dirty="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smtClean="0">
              <a:solidFill>
                <a:srgbClr val="7F7F7F"/>
              </a:solidFill>
            </a:endParaRPr>
          </a:p>
          <a:p>
            <a:endParaRPr lang="en-US" dirty="0"/>
          </a:p>
        </p:txBody>
      </p:sp>
      <p:sp>
        <p:nvSpPr>
          <p:cNvPr id="56" name="TextBox 55"/>
          <p:cNvSpPr txBox="1"/>
          <p:nvPr/>
        </p:nvSpPr>
        <p:spPr>
          <a:xfrm>
            <a:off x="187158" y="6320135"/>
            <a:ext cx="6391493" cy="461665"/>
          </a:xfrm>
          <a:prstGeom prst="rect">
            <a:avLst/>
          </a:prstGeom>
          <a:noFill/>
        </p:spPr>
        <p:txBody>
          <a:bodyPr wrap="none" rtlCol="0">
            <a:spAutoFit/>
          </a:bodyPr>
          <a:lstStyle/>
          <a:p>
            <a:r>
              <a:rPr lang="en-US" dirty="0" smtClean="0"/>
              <a:t>[Kleinschmidt &amp; Jaeger, 2015, </a:t>
            </a:r>
            <a:r>
              <a:rPr lang="en-US" i="1" dirty="0" smtClean="0"/>
              <a:t>Psych. Review</a:t>
            </a:r>
            <a:r>
              <a:rPr lang="en-US" dirty="0" smtClean="0"/>
              <a:t>]</a:t>
            </a:r>
            <a:endParaRPr lang="en-US" dirty="0"/>
          </a:p>
        </p:txBody>
      </p:sp>
      <p:sp>
        <p:nvSpPr>
          <p:cNvPr id="57" name="TextBox 56"/>
          <p:cNvSpPr txBox="1"/>
          <p:nvPr/>
        </p:nvSpPr>
        <p:spPr>
          <a:xfrm>
            <a:off x="1371600" y="457200"/>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Neural mechanisms </a:t>
            </a:r>
            <a:r>
              <a:rPr lang="x-none" altLang="en-US" b="0"/>
              <a:t>of distributional learning</a:t>
            </a:r>
            <a:endParaRPr lang="x-none" altLang="en-US" b="0"/>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57200" y="457200"/>
            <a:ext cx="6429314" cy="461665"/>
          </a:xfrm>
          <a:prstGeom prst="rect">
            <a:avLst/>
          </a:prstGeom>
          <a:noFill/>
        </p:spPr>
        <p:txBody>
          <a:bodyPr wrap="none" rtlCol="0">
            <a:spAutoFit/>
          </a:bodyPr>
          <a:lstStyle/>
          <a:p>
            <a:r>
              <a:rPr lang="en-US" dirty="0" smtClean="0"/>
              <a:t>1. </a:t>
            </a:r>
            <a:r>
              <a:rPr lang="en-US" b="1" dirty="0" smtClean="0"/>
              <a:t>Expose</a:t>
            </a:r>
            <a:r>
              <a:rPr lang="en-US" dirty="0" smtClean="0"/>
              <a:t> each subject to one of two accents</a:t>
            </a:r>
            <a:endParaRPr lang="en-US" dirty="0"/>
          </a:p>
        </p:txBody>
      </p:sp>
      <p:pic>
        <p:nvPicPr>
          <p:cNvPr id="4" name="Picture 3" descr="conditions-both-1.pdf"/>
          <p:cNvPicPr>
            <a:picLocks noChangeAspect="1"/>
          </p:cNvPicPr>
          <p:nvPr/>
        </p:nvPicPr>
        <p:blipFill rotWithShape="1">
          <a:blip r:embed="rId1">
            <a:extLst>
              <a:ext uri="{28A0092B-C50C-407E-A947-70E740481C1C}">
                <a14:useLocalDpi xmlns:a14="http://schemas.microsoft.com/office/drawing/2010/main" val="0"/>
              </a:ext>
            </a:extLst>
          </a:blip>
          <a:srcRect l="10606" b="12216"/>
          <a:stretch>
            <a:fillRect/>
          </a:stretch>
        </p:blipFill>
        <p:spPr>
          <a:xfrm>
            <a:off x="984250" y="1295400"/>
            <a:ext cx="6369050" cy="4091517"/>
          </a:xfrm>
          <a:prstGeom prst="rect">
            <a:avLst/>
          </a:prstGeom>
        </p:spPr>
      </p:pic>
      <p:sp>
        <p:nvSpPr>
          <p:cNvPr id="5" name="TextBox 4"/>
          <p:cNvSpPr txBox="1"/>
          <p:nvPr/>
        </p:nvSpPr>
        <p:spPr>
          <a:xfrm>
            <a:off x="7010400" y="1905000"/>
            <a:ext cx="1971513" cy="769441"/>
          </a:xfrm>
          <a:prstGeom prst="rect">
            <a:avLst/>
          </a:prstGeom>
          <a:noFill/>
        </p:spPr>
        <p:txBody>
          <a:bodyPr wrap="none" rtlCol="0">
            <a:spAutoFit/>
          </a:bodyPr>
          <a:lstStyle/>
          <a:p>
            <a:r>
              <a:rPr lang="en-US" b="1" dirty="0" smtClean="0"/>
              <a:t>Low</a:t>
            </a:r>
            <a:r>
              <a:rPr lang="en-US" dirty="0" smtClean="0"/>
              <a:t> VOT</a:t>
            </a:r>
            <a:endParaRPr lang="en-US" dirty="0" smtClean="0"/>
          </a:p>
          <a:p>
            <a:r>
              <a:rPr lang="en-US" sz="2000" i="1" dirty="0" smtClean="0"/>
              <a:t>n</a:t>
            </a:r>
            <a:r>
              <a:rPr lang="en-US" sz="2000" dirty="0" smtClean="0"/>
              <a:t> = 10 subjects</a:t>
            </a:r>
            <a:endParaRPr lang="en-US" sz="2000" i="1" dirty="0"/>
          </a:p>
        </p:txBody>
      </p:sp>
      <p:sp>
        <p:nvSpPr>
          <p:cNvPr id="6" name="TextBox 5"/>
          <p:cNvSpPr txBox="1"/>
          <p:nvPr/>
        </p:nvSpPr>
        <p:spPr>
          <a:xfrm>
            <a:off x="7010401" y="4228505"/>
            <a:ext cx="1971513" cy="769441"/>
          </a:xfrm>
          <a:prstGeom prst="rect">
            <a:avLst/>
          </a:prstGeom>
          <a:noFill/>
        </p:spPr>
        <p:txBody>
          <a:bodyPr wrap="none" rtlCol="0">
            <a:spAutoFit/>
          </a:bodyPr>
          <a:lstStyle/>
          <a:p>
            <a:r>
              <a:rPr lang="en-US" b="1" dirty="0" smtClean="0"/>
              <a:t>High </a:t>
            </a:r>
            <a:r>
              <a:rPr lang="en-US" dirty="0" smtClean="0"/>
              <a:t>VOT</a:t>
            </a:r>
            <a:endParaRPr lang="en-US" dirty="0" smtClean="0"/>
          </a:p>
          <a:p>
            <a:r>
              <a:rPr lang="en-US" sz="2000" i="1" dirty="0" smtClean="0"/>
              <a:t>n</a:t>
            </a:r>
            <a:r>
              <a:rPr lang="en-US" sz="2000" dirty="0" smtClean="0"/>
              <a:t> = 10 subjects</a:t>
            </a:r>
            <a:endParaRPr lang="en-US" sz="2000" i="1" dirty="0"/>
          </a:p>
        </p:txBody>
      </p:sp>
      <p:cxnSp>
        <p:nvCxnSpPr>
          <p:cNvPr id="8" name="Straight Arrow Connector 7"/>
          <p:cNvCxnSpPr/>
          <p:nvPr/>
        </p:nvCxnSpPr>
        <p:spPr bwMode="auto">
          <a:xfrm>
            <a:off x="4038600" y="2743200"/>
            <a:ext cx="1143000" cy="0"/>
          </a:xfrm>
          <a:prstGeom prst="straightConnector1">
            <a:avLst/>
          </a:prstGeom>
          <a:solidFill>
            <a:schemeClr val="accent1"/>
          </a:solidFill>
          <a:ln w="57150" cap="flat" cmpd="sng" algn="ctr">
            <a:solidFill>
              <a:schemeClr val="bg2"/>
            </a:solidFill>
            <a:prstDash val="solid"/>
            <a:round/>
            <a:headEnd type="none" w="med" len="med"/>
            <a:tailEnd type="arrow"/>
          </a:ln>
          <a:effectLst/>
        </p:spPr>
      </p:cxnSp>
      <p:cxnSp>
        <p:nvCxnSpPr>
          <p:cNvPr id="9" name="Straight Arrow Connector 8"/>
          <p:cNvCxnSpPr/>
          <p:nvPr/>
        </p:nvCxnSpPr>
        <p:spPr bwMode="auto">
          <a:xfrm flipH="1">
            <a:off x="2895600" y="4876800"/>
            <a:ext cx="1143000" cy="0"/>
          </a:xfrm>
          <a:prstGeom prst="straightConnector1">
            <a:avLst/>
          </a:prstGeom>
          <a:solidFill>
            <a:schemeClr val="accent1"/>
          </a:solidFill>
          <a:ln w="57150" cap="flat" cmpd="sng" algn="ctr">
            <a:solidFill>
              <a:schemeClr val="bg2"/>
            </a:solidFill>
            <a:prstDash val="solid"/>
            <a:round/>
            <a:headEnd type="none" w="med" len="med"/>
            <a:tailEnd type="arrow"/>
          </a:ln>
          <a:effectLst/>
        </p:spPr>
      </p:cxnSp>
      <p:sp>
        <p:nvSpPr>
          <p:cNvPr id="13" name="TextBox 12"/>
          <p:cNvSpPr txBox="1"/>
          <p:nvPr/>
        </p:nvSpPr>
        <p:spPr>
          <a:xfrm>
            <a:off x="2630499" y="5410200"/>
            <a:ext cx="817351" cy="830997"/>
          </a:xfrm>
          <a:prstGeom prst="rect">
            <a:avLst/>
          </a:prstGeom>
          <a:noFill/>
        </p:spPr>
        <p:txBody>
          <a:bodyPr wrap="none" rtlCol="0">
            <a:spAutoFit/>
          </a:bodyPr>
          <a:lstStyle/>
          <a:p>
            <a:r>
              <a:rPr lang="en-US" dirty="0" smtClean="0"/>
              <a:t>0ms </a:t>
            </a:r>
            <a:endParaRPr lang="en-US" dirty="0" smtClean="0"/>
          </a:p>
          <a:p>
            <a:r>
              <a:rPr lang="en-US" dirty="0" smtClean="0"/>
              <a:t>VOT</a:t>
            </a:r>
            <a:endParaRPr lang="en-US" dirty="0"/>
          </a:p>
        </p:txBody>
      </p:sp>
      <p:sp>
        <p:nvSpPr>
          <p:cNvPr id="14" name="TextBox 13"/>
          <p:cNvSpPr txBox="1"/>
          <p:nvPr/>
        </p:nvSpPr>
        <p:spPr>
          <a:xfrm>
            <a:off x="3776132" y="5410200"/>
            <a:ext cx="527007" cy="461665"/>
          </a:xfrm>
          <a:prstGeom prst="rect">
            <a:avLst/>
          </a:prstGeom>
          <a:noFill/>
        </p:spPr>
        <p:txBody>
          <a:bodyPr wrap="none" rtlCol="0">
            <a:spAutoFit/>
          </a:bodyPr>
          <a:lstStyle/>
          <a:p>
            <a:r>
              <a:rPr lang="en-US" dirty="0" smtClean="0"/>
              <a:t>20</a:t>
            </a:r>
            <a:endParaRPr lang="en-US" dirty="0"/>
          </a:p>
        </p:txBody>
      </p:sp>
      <p:sp>
        <p:nvSpPr>
          <p:cNvPr id="15" name="TextBox 14"/>
          <p:cNvSpPr txBox="1"/>
          <p:nvPr/>
        </p:nvSpPr>
        <p:spPr>
          <a:xfrm>
            <a:off x="4832349" y="5410200"/>
            <a:ext cx="527007" cy="461665"/>
          </a:xfrm>
          <a:prstGeom prst="rect">
            <a:avLst/>
          </a:prstGeom>
          <a:noFill/>
        </p:spPr>
        <p:txBody>
          <a:bodyPr wrap="none" rtlCol="0">
            <a:spAutoFit/>
          </a:bodyPr>
          <a:lstStyle/>
          <a:p>
            <a:r>
              <a:rPr lang="en-US" dirty="0" smtClean="0"/>
              <a:t>40</a:t>
            </a:r>
            <a:endParaRPr lang="en-US" dirty="0"/>
          </a:p>
        </p:txBody>
      </p:sp>
      <p:sp>
        <p:nvSpPr>
          <p:cNvPr id="16" name="TextBox 15"/>
          <p:cNvSpPr txBox="1"/>
          <p:nvPr/>
        </p:nvSpPr>
        <p:spPr>
          <a:xfrm>
            <a:off x="5899149" y="5410200"/>
            <a:ext cx="527007" cy="461665"/>
          </a:xfrm>
          <a:prstGeom prst="rect">
            <a:avLst/>
          </a:prstGeom>
          <a:noFill/>
        </p:spPr>
        <p:txBody>
          <a:bodyPr wrap="none" rtlCol="0">
            <a:spAutoFit/>
          </a:bodyPr>
          <a:lstStyle/>
          <a:p>
            <a:r>
              <a:rPr lang="en-US" dirty="0" smtClean="0"/>
              <a:t>60</a:t>
            </a:r>
            <a:endParaRPr lang="en-US" dirty="0"/>
          </a:p>
        </p:txBody>
      </p:sp>
      <p:sp>
        <p:nvSpPr>
          <p:cNvPr id="17" name="Rectangle 16"/>
          <p:cNvSpPr/>
          <p:nvPr/>
        </p:nvSpPr>
        <p:spPr bwMode="auto">
          <a:xfrm>
            <a:off x="3657600" y="2133600"/>
            <a:ext cx="762000" cy="381000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18" name="TextBox 17"/>
          <p:cNvSpPr txBox="1"/>
          <p:nvPr/>
        </p:nvSpPr>
        <p:spPr>
          <a:xfrm>
            <a:off x="1447800" y="1600200"/>
            <a:ext cx="543739" cy="461665"/>
          </a:xfrm>
          <a:prstGeom prst="rect">
            <a:avLst/>
          </a:prstGeom>
          <a:noFill/>
        </p:spPr>
        <p:txBody>
          <a:bodyPr wrap="none" rtlCol="0">
            <a:spAutoFit/>
          </a:bodyPr>
          <a:lstStyle/>
          <a:p>
            <a:r>
              <a:rPr lang="en-US" dirty="0" smtClean="0">
                <a:solidFill>
                  <a:srgbClr val="14A4EC"/>
                </a:solidFill>
              </a:rPr>
              <a:t>/b/</a:t>
            </a:r>
            <a:endParaRPr lang="en-US" dirty="0">
              <a:solidFill>
                <a:srgbClr val="14A4EC"/>
              </a:solidFill>
            </a:endParaRPr>
          </a:p>
        </p:txBody>
      </p:sp>
      <p:sp>
        <p:nvSpPr>
          <p:cNvPr id="19" name="TextBox 18"/>
          <p:cNvSpPr txBox="1"/>
          <p:nvPr/>
        </p:nvSpPr>
        <p:spPr>
          <a:xfrm>
            <a:off x="5105400" y="1600200"/>
            <a:ext cx="543739" cy="461665"/>
          </a:xfrm>
          <a:prstGeom prst="rect">
            <a:avLst/>
          </a:prstGeom>
          <a:noFill/>
        </p:spPr>
        <p:txBody>
          <a:bodyPr wrap="none" rtlCol="0">
            <a:spAutoFit/>
          </a:bodyPr>
          <a:lstStyle/>
          <a:p>
            <a:r>
              <a:rPr lang="en-US" dirty="0" smtClean="0">
                <a:solidFill>
                  <a:srgbClr val="14A4EC"/>
                </a:solidFill>
              </a:rPr>
              <a:t>/p/</a:t>
            </a:r>
            <a:endParaRPr lang="en-US" dirty="0">
              <a:solidFill>
                <a:srgbClr val="14A4EC"/>
              </a:solidFill>
            </a:endParaRPr>
          </a:p>
        </p:txBody>
      </p:sp>
      <p:sp>
        <p:nvSpPr>
          <p:cNvPr id="20" name="TextBox 19"/>
          <p:cNvSpPr txBox="1"/>
          <p:nvPr/>
        </p:nvSpPr>
        <p:spPr>
          <a:xfrm>
            <a:off x="2438400" y="3810000"/>
            <a:ext cx="543739" cy="461665"/>
          </a:xfrm>
          <a:prstGeom prst="rect">
            <a:avLst/>
          </a:prstGeom>
          <a:noFill/>
        </p:spPr>
        <p:txBody>
          <a:bodyPr wrap="none" rtlCol="0">
            <a:spAutoFit/>
          </a:bodyPr>
          <a:lstStyle/>
          <a:p>
            <a:r>
              <a:rPr lang="en-US" dirty="0" smtClean="0">
                <a:solidFill>
                  <a:srgbClr val="FC47A0"/>
                </a:solidFill>
              </a:rPr>
              <a:t>/b/</a:t>
            </a:r>
            <a:endParaRPr lang="en-US" dirty="0">
              <a:solidFill>
                <a:srgbClr val="FC47A0"/>
              </a:solidFill>
            </a:endParaRPr>
          </a:p>
        </p:txBody>
      </p:sp>
      <p:sp>
        <p:nvSpPr>
          <p:cNvPr id="21" name="TextBox 20"/>
          <p:cNvSpPr txBox="1"/>
          <p:nvPr/>
        </p:nvSpPr>
        <p:spPr>
          <a:xfrm>
            <a:off x="6096000" y="3810000"/>
            <a:ext cx="543739" cy="461665"/>
          </a:xfrm>
          <a:prstGeom prst="rect">
            <a:avLst/>
          </a:prstGeom>
          <a:noFill/>
        </p:spPr>
        <p:txBody>
          <a:bodyPr wrap="none" rtlCol="0">
            <a:spAutoFit/>
          </a:bodyPr>
          <a:lstStyle/>
          <a:p>
            <a:r>
              <a:rPr lang="en-US" dirty="0" smtClean="0">
                <a:solidFill>
                  <a:srgbClr val="FC47A0"/>
                </a:solidFill>
              </a:rPr>
              <a:t>/p/</a:t>
            </a:r>
            <a:endParaRPr lang="en-US" dirty="0">
              <a:solidFill>
                <a:srgbClr val="FC47A0"/>
              </a:solidFill>
            </a:endParaRPr>
          </a:p>
        </p:txBody>
      </p:sp>
      <p:sp>
        <p:nvSpPr>
          <p:cNvPr id="7" name="TextBox 6"/>
          <p:cNvSpPr txBox="1"/>
          <p:nvPr/>
        </p:nvSpPr>
        <p:spPr>
          <a:xfrm>
            <a:off x="-3124200" y="3048000"/>
            <a:ext cx="1787218" cy="461665"/>
          </a:xfrm>
          <a:prstGeom prst="rect">
            <a:avLst/>
          </a:prstGeom>
          <a:noFill/>
        </p:spPr>
        <p:txBody>
          <a:bodyPr wrap="none" rtlCol="0">
            <a:spAutoFit/>
          </a:bodyPr>
          <a:lstStyle/>
          <a:p>
            <a:r>
              <a:rPr lang="en-US" dirty="0" smtClean="0"/>
              <a:t>[</a:t>
            </a:r>
            <a:r>
              <a:rPr lang="en-US" dirty="0" err="1" smtClean="0"/>
              <a:t>bp</a:t>
            </a:r>
            <a:r>
              <a:rPr lang="en-US" dirty="0" smtClean="0"/>
              <a:t>]</a:t>
            </a:r>
            <a:r>
              <a:rPr lang="en-US" baseline="-25000" dirty="0" err="1" smtClean="0"/>
              <a:t>VOT</a:t>
            </a:r>
            <a:r>
              <a:rPr lang="en-US" dirty="0" err="1" smtClean="0"/>
              <a:t>each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pic>
        <p:nvPicPr>
          <p:cNvPr id="3" name="Picture 2" descr="behav-data-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3400" y="1219200"/>
            <a:ext cx="8229600" cy="4457700"/>
          </a:xfrm>
          <a:prstGeom prst="rect">
            <a:avLst/>
          </a:prstGeom>
        </p:spPr>
      </p:pic>
      <p:sp>
        <p:nvSpPr>
          <p:cNvPr id="4" name="TextBox 3"/>
          <p:cNvSpPr txBox="1"/>
          <p:nvPr/>
        </p:nvSpPr>
        <p:spPr>
          <a:xfrm>
            <a:off x="457200" y="457200"/>
            <a:ext cx="6609502" cy="461665"/>
          </a:xfrm>
          <a:prstGeom prst="rect">
            <a:avLst/>
          </a:prstGeom>
          <a:noFill/>
        </p:spPr>
        <p:txBody>
          <a:bodyPr wrap="none" rtlCol="0">
            <a:spAutoFit/>
          </a:bodyPr>
          <a:lstStyle/>
          <a:p>
            <a:r>
              <a:rPr lang="en-US" dirty="0" smtClean="0"/>
              <a:t>1½. Verify </a:t>
            </a:r>
            <a:r>
              <a:rPr lang="en-US" b="1" dirty="0" smtClean="0"/>
              <a:t>distributional learning</a:t>
            </a:r>
            <a:r>
              <a:rPr lang="en-US" dirty="0" smtClean="0"/>
              <a:t> behaviorally</a:t>
            </a:r>
            <a:endParaRPr lang="en-US" dirty="0"/>
          </a:p>
        </p:txBody>
      </p:sp>
      <p:sp>
        <p:nvSpPr>
          <p:cNvPr id="5" name="Rectangle 4"/>
          <p:cNvSpPr/>
          <p:nvPr/>
        </p:nvSpPr>
        <p:spPr bwMode="auto">
          <a:xfrm>
            <a:off x="3962400" y="2819400"/>
            <a:ext cx="762000" cy="259080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7" name="TextBox 6"/>
          <p:cNvSpPr txBox="1"/>
          <p:nvPr/>
        </p:nvSpPr>
        <p:spPr>
          <a:xfrm>
            <a:off x="228600" y="6320135"/>
            <a:ext cx="5573761" cy="461665"/>
          </a:xfrm>
          <a:prstGeom prst="rect">
            <a:avLst/>
          </a:prstGeom>
          <a:noFill/>
        </p:spPr>
        <p:txBody>
          <a:bodyPr wrap="none" rtlCol="0">
            <a:spAutoFit/>
          </a:bodyPr>
          <a:lstStyle/>
          <a:p>
            <a:r>
              <a:rPr lang="en-US" dirty="0" smtClean="0"/>
              <a:t>[Newman, Clouse, and Burnham, 2001]</a:t>
            </a:r>
            <a:endParaRPr lang="en-US" dirty="0"/>
          </a:p>
        </p:txBody>
      </p:sp>
      <p:grpSp>
        <p:nvGrpSpPr>
          <p:cNvPr id="10" name="Group 9"/>
          <p:cNvGrpSpPr/>
          <p:nvPr/>
        </p:nvGrpSpPr>
        <p:grpSpPr>
          <a:xfrm>
            <a:off x="2270947" y="685800"/>
            <a:ext cx="4053653" cy="5475111"/>
            <a:chOff x="1426633" y="239889"/>
            <a:chExt cx="3094567" cy="4179711"/>
          </a:xfrm>
        </p:grpSpPr>
        <p:pic>
          <p:nvPicPr>
            <p:cNvPr id="5" name="Picture 4" descr="newman-et-al-fig2-low-dists.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7800" y="2286000"/>
              <a:ext cx="3073400" cy="2133600"/>
            </a:xfrm>
            <a:prstGeom prst="rect">
              <a:avLst/>
            </a:prstGeom>
          </p:spPr>
        </p:pic>
        <p:pic>
          <p:nvPicPr>
            <p:cNvPr id="9" name="Picture 8" descr="newman-et-al-fig3-highvar-dis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633" y="239889"/>
              <a:ext cx="3073400" cy="2032000"/>
            </a:xfrm>
            <a:prstGeom prst="rect">
              <a:avLst/>
            </a:prstGeom>
          </p:spPr>
        </p:pic>
      </p:grpSp>
      <p:sp>
        <p:nvSpPr>
          <p:cNvPr id="8" name="Rectangle 7"/>
          <p:cNvSpPr/>
          <p:nvPr/>
        </p:nvSpPr>
        <p:spPr bwMode="auto">
          <a:xfrm>
            <a:off x="3886200" y="609600"/>
            <a:ext cx="1371600" cy="5715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nvGrpSpPr>
          <p:cNvPr id="13" name="Group 12"/>
          <p:cNvGrpSpPr/>
          <p:nvPr/>
        </p:nvGrpSpPr>
        <p:grpSpPr>
          <a:xfrm>
            <a:off x="4431038" y="2286000"/>
            <a:ext cx="4694246" cy="3048000"/>
            <a:chOff x="4431038" y="2286000"/>
            <a:chExt cx="4694246" cy="3048000"/>
          </a:xfrm>
        </p:grpSpPr>
        <p:pic>
          <p:nvPicPr>
            <p:cNvPr id="6" name="Picture 5" descr="newman-classification-curves-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038" y="2286000"/>
              <a:ext cx="4694246" cy="3048000"/>
            </a:xfrm>
            <a:prstGeom prst="rect">
              <a:avLst/>
            </a:prstGeom>
          </p:spPr>
        </p:pic>
        <p:sp>
          <p:nvSpPr>
            <p:cNvPr id="11" name="TextBox 10"/>
            <p:cNvSpPr txBox="1"/>
            <p:nvPr/>
          </p:nvSpPr>
          <p:spPr>
            <a:xfrm>
              <a:off x="7924800" y="3505200"/>
              <a:ext cx="902861" cy="461665"/>
            </a:xfrm>
            <a:prstGeom prst="rect">
              <a:avLst/>
            </a:prstGeom>
            <a:noFill/>
          </p:spPr>
          <p:txBody>
            <a:bodyPr wrap="none" rtlCol="0">
              <a:spAutoFit/>
            </a:bodyPr>
            <a:lstStyle/>
            <a:p>
              <a:r>
                <a:rPr lang="en-US" dirty="0" smtClean="0"/>
                <a:t>GGG</a:t>
              </a:r>
              <a:endParaRPr lang="en-US" dirty="0"/>
            </a:p>
          </p:txBody>
        </p:sp>
        <p:sp>
          <p:nvSpPr>
            <p:cNvPr id="12" name="TextBox 11"/>
            <p:cNvSpPr txBox="1"/>
            <p:nvPr/>
          </p:nvSpPr>
          <p:spPr>
            <a:xfrm>
              <a:off x="6019800" y="2514600"/>
              <a:ext cx="663463" cy="461665"/>
            </a:xfrm>
            <a:prstGeom prst="rect">
              <a:avLst/>
            </a:prstGeom>
            <a:noFill/>
          </p:spPr>
          <p:txBody>
            <a:bodyPr wrap="none" rtlCol="0">
              <a:spAutoFit/>
            </a:bodyPr>
            <a:lstStyle/>
            <a:p>
              <a:r>
                <a:rPr lang="en-US" dirty="0" smtClean="0"/>
                <a:t>IAF</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4.72222E-6 -4.07407E-6 L -0.2283 0.00093 " pathEditMode="relative" rAng="0" ptsTypes="AA">
                                      <p:cBhvr>
                                        <p:cTn id="12" dur="1000" fill="hold"/>
                                        <p:tgtEl>
                                          <p:spTgt spid="10"/>
                                        </p:tgtEl>
                                        <p:attrNameLst>
                                          <p:attrName>ppt_x</p:attrName>
                                          <p:attrName>ppt_y</p:attrName>
                                        </p:attrNameLst>
                                      </p:cBhvr>
                                      <p:rCtr x="-11424" y="46"/>
                                    </p:animMotion>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57200" y="457200"/>
            <a:ext cx="5795126" cy="461665"/>
          </a:xfrm>
          <a:prstGeom prst="rect">
            <a:avLst/>
          </a:prstGeom>
          <a:noFill/>
        </p:spPr>
        <p:txBody>
          <a:bodyPr wrap="none" rtlCol="0">
            <a:spAutoFit/>
          </a:bodyPr>
          <a:lstStyle/>
          <a:p>
            <a:r>
              <a:rPr lang="en-US" dirty="0"/>
              <a:t>2</a:t>
            </a:r>
            <a:r>
              <a:rPr lang="en-US" dirty="0" smtClean="0"/>
              <a:t>. </a:t>
            </a:r>
            <a:r>
              <a:rPr lang="en-US" b="1" dirty="0" smtClean="0"/>
              <a:t>Measure </a:t>
            </a:r>
            <a:r>
              <a:rPr lang="en-US" dirty="0" err="1" smtClean="0"/>
              <a:t>multivoxel</a:t>
            </a:r>
            <a:r>
              <a:rPr lang="en-US" dirty="0" smtClean="0"/>
              <a:t> patterns with fMRI</a:t>
            </a:r>
            <a:endParaRPr lang="en-US" dirty="0"/>
          </a:p>
        </p:txBody>
      </p:sp>
      <p:pic>
        <p:nvPicPr>
          <p:cNvPr id="14" name="Picture 13"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3733800"/>
            <a:ext cx="2198631" cy="1530097"/>
          </a:xfrm>
          <a:prstGeom prst="rect">
            <a:avLst/>
          </a:prstGeom>
        </p:spPr>
      </p:pic>
      <p:grpSp>
        <p:nvGrpSpPr>
          <p:cNvPr id="41" name="Group 40"/>
          <p:cNvGrpSpPr/>
          <p:nvPr/>
        </p:nvGrpSpPr>
        <p:grpSpPr>
          <a:xfrm>
            <a:off x="1490879" y="3124200"/>
            <a:ext cx="1595691" cy="1555239"/>
            <a:chOff x="1490879" y="3124200"/>
            <a:chExt cx="1595691" cy="1555239"/>
          </a:xfrm>
        </p:grpSpPr>
        <p:cxnSp>
          <p:nvCxnSpPr>
            <p:cNvPr id="11" name="Straight Connector 10"/>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12" name="Straight Connector 11"/>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16" name="Oval 15"/>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990600" y="2590800"/>
            <a:ext cx="1541992" cy="1541992"/>
          </a:xfrm>
          <a:prstGeom prst="ellipse">
            <a:avLst/>
          </a:prstGeom>
        </p:spPr>
      </p:pic>
      <p:pic>
        <p:nvPicPr>
          <p:cNvPr id="26" name="Picture 2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81200"/>
            <a:ext cx="1117600" cy="368300"/>
          </a:xfrm>
          <a:prstGeom prst="rect">
            <a:avLst/>
          </a:prstGeom>
        </p:spPr>
      </p:pic>
      <p:grpSp>
        <p:nvGrpSpPr>
          <p:cNvPr id="38" name="Group 37"/>
          <p:cNvGrpSpPr/>
          <p:nvPr/>
        </p:nvGrpSpPr>
        <p:grpSpPr>
          <a:xfrm>
            <a:off x="3352799" y="1981200"/>
            <a:ext cx="1524001" cy="2125133"/>
            <a:chOff x="3352799" y="1981200"/>
            <a:chExt cx="1524001" cy="2125133"/>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11944" t="7501" r="8056" b="12942"/>
            <a:stretch>
              <a:fillRect/>
            </a:stretch>
          </p:blipFill>
          <p:spPr>
            <a:xfrm>
              <a:off x="3352799" y="2590800"/>
              <a:ext cx="1524001" cy="1515533"/>
            </a:xfrm>
            <a:prstGeom prst="ellipse">
              <a:avLst/>
            </a:prstGeom>
          </p:spPr>
        </p:pic>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999" y="1981200"/>
              <a:ext cx="1231900" cy="368300"/>
            </a:xfrm>
            <a:prstGeom prst="rect">
              <a:avLst/>
            </a:prstGeom>
          </p:spPr>
        </p:pic>
      </p:grpSp>
      <p:grpSp>
        <p:nvGrpSpPr>
          <p:cNvPr id="39" name="Group 38"/>
          <p:cNvGrpSpPr/>
          <p:nvPr/>
        </p:nvGrpSpPr>
        <p:grpSpPr>
          <a:xfrm>
            <a:off x="5713942" y="1981200"/>
            <a:ext cx="1525058" cy="2134658"/>
            <a:chOff x="5713942" y="1981200"/>
            <a:chExt cx="1525058" cy="2134658"/>
          </a:xfrm>
        </p:grpSpPr>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12444" t="7222" r="7500" b="12722"/>
            <a:stretch>
              <a:fillRect/>
            </a:stretch>
          </p:blipFill>
          <p:spPr>
            <a:xfrm>
              <a:off x="5713942" y="2590800"/>
              <a:ext cx="1525058" cy="1525058"/>
            </a:xfrm>
            <a:prstGeom prst="ellipse">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142" y="1981200"/>
              <a:ext cx="1231900" cy="3683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grpSp>
        <p:nvGrpSpPr>
          <p:cNvPr id="50" name="Group 49"/>
          <p:cNvGrpSpPr/>
          <p:nvPr/>
        </p:nvGrpSpPr>
        <p:grpSpPr>
          <a:xfrm>
            <a:off x="3427942" y="2743200"/>
            <a:ext cx="5182658" cy="3124200"/>
            <a:chOff x="381000" y="3733800"/>
            <a:chExt cx="5182658" cy="3124200"/>
          </a:xfrm>
        </p:grpSpPr>
        <p:pic>
          <p:nvPicPr>
            <p:cNvPr id="43" name="Picture 42"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5691340"/>
              <a:ext cx="1676400" cy="1166660"/>
            </a:xfrm>
            <a:prstGeom prst="rect">
              <a:avLst/>
            </a:prstGeom>
          </p:spPr>
        </p:pic>
        <p:grpSp>
          <p:nvGrpSpPr>
            <p:cNvPr id="44" name="Group 43"/>
            <p:cNvGrpSpPr/>
            <p:nvPr/>
          </p:nvGrpSpPr>
          <p:grpSpPr>
            <a:xfrm>
              <a:off x="1033679" y="5087712"/>
              <a:ext cx="1216674" cy="1185830"/>
              <a:chOff x="1490879" y="3124200"/>
              <a:chExt cx="1595691" cy="1555239"/>
            </a:xfrm>
          </p:grpSpPr>
          <p:cxnSp>
            <p:nvCxnSpPr>
              <p:cNvPr id="45" name="Straight Connector 44"/>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46" name="Straight Connector 45"/>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47" name="Oval 46"/>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grpSp>
          <p:nvGrpSpPr>
            <p:cNvPr id="41" name="Group 40"/>
            <p:cNvGrpSpPr/>
            <p:nvPr/>
          </p:nvGrpSpPr>
          <p:grpSpPr>
            <a:xfrm>
              <a:off x="381000" y="3733800"/>
              <a:ext cx="5182658" cy="2151592"/>
              <a:chOff x="381000" y="1898903"/>
              <a:chExt cx="5182658" cy="2151592"/>
            </a:xfrm>
          </p:grpSpPr>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381000" y="2508503"/>
                <a:ext cx="1541992" cy="1541992"/>
              </a:xfrm>
              <a:prstGeom prst="ellipse">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11944" t="7501" r="8056" b="12942"/>
              <a:stretch>
                <a:fillRect/>
              </a:stretch>
            </p:blipFill>
            <p:spPr>
              <a:xfrm>
                <a:off x="2209800" y="2508503"/>
                <a:ext cx="1524002" cy="1515533"/>
              </a:xfrm>
              <a:prstGeom prst="ellipse">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2444" t="7222" r="7500" b="12722"/>
              <a:stretch>
                <a:fillRect/>
              </a:stretch>
            </p:blipFill>
            <p:spPr>
              <a:xfrm>
                <a:off x="4038600" y="2508503"/>
                <a:ext cx="1525058" cy="1525058"/>
              </a:xfrm>
              <a:prstGeom prst="ellipse">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898903"/>
                <a:ext cx="1117600" cy="368300"/>
              </a:xfrm>
              <a:prstGeom prst="rect">
                <a:avLst/>
              </a:prstGeom>
            </p:spPr>
          </p:pic>
          <p:pic>
            <p:nvPicPr>
              <p:cNvPr id="27" name="Picture 2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1" y="1898903"/>
                <a:ext cx="1231900" cy="368300"/>
              </a:xfrm>
              <a:prstGeom prst="rect">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898903"/>
                <a:ext cx="1231900" cy="368300"/>
              </a:xfrm>
              <a:prstGeom prst="rect">
                <a:avLst/>
              </a:prstGeom>
            </p:spPr>
          </p:pic>
        </p:grpSp>
      </p:grpSp>
      <p:sp>
        <p:nvSpPr>
          <p:cNvPr id="19" name="TextBox 18"/>
          <p:cNvSpPr txBox="1"/>
          <p:nvPr/>
        </p:nvSpPr>
        <p:spPr>
          <a:xfrm>
            <a:off x="457200" y="457200"/>
            <a:ext cx="8186857" cy="461665"/>
          </a:xfrm>
          <a:prstGeom prst="rect">
            <a:avLst/>
          </a:prstGeom>
          <a:noFill/>
        </p:spPr>
        <p:txBody>
          <a:bodyPr wrap="none" rtlCol="0">
            <a:spAutoFit/>
          </a:bodyPr>
          <a:lstStyle/>
          <a:p>
            <a:r>
              <a:rPr lang="en-US" dirty="0" smtClean="0"/>
              <a:t>3. </a:t>
            </a:r>
            <a:r>
              <a:rPr lang="en-US" b="1" dirty="0" smtClean="0"/>
              <a:t>Compare </a:t>
            </a:r>
            <a:r>
              <a:rPr lang="en-US" dirty="0" smtClean="0"/>
              <a:t>within- vs. between-category pattern similarity</a:t>
            </a:r>
            <a:endParaRPr lang="en-US" dirty="0"/>
          </a:p>
        </p:txBody>
      </p:sp>
      <p:grpSp>
        <p:nvGrpSpPr>
          <p:cNvPr id="49" name="Group 48"/>
          <p:cNvGrpSpPr/>
          <p:nvPr/>
        </p:nvGrpSpPr>
        <p:grpSpPr>
          <a:xfrm>
            <a:off x="3899253" y="2393949"/>
            <a:ext cx="4343400" cy="0"/>
            <a:chOff x="852311" y="2241549"/>
            <a:chExt cx="4343400" cy="0"/>
          </a:xfrm>
        </p:grpSpPr>
        <p:cxnSp>
          <p:nvCxnSpPr>
            <p:cNvPr id="35" name="Straight Arrow Connector 34"/>
            <p:cNvCxnSpPr/>
            <p:nvPr/>
          </p:nvCxnSpPr>
          <p:spPr bwMode="auto">
            <a:xfrm flipH="1">
              <a:off x="852311" y="2241549"/>
              <a:ext cx="1663347"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cxnSp>
          <p:nvCxnSpPr>
            <p:cNvPr id="36" name="Straight Arrow Connector 35"/>
            <p:cNvCxnSpPr/>
            <p:nvPr/>
          </p:nvCxnSpPr>
          <p:spPr bwMode="auto">
            <a:xfrm>
              <a:off x="3430058" y="2241549"/>
              <a:ext cx="1765653"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grpSp>
      <p:sp>
        <p:nvSpPr>
          <p:cNvPr id="3" name="TextBox 2"/>
          <p:cNvSpPr txBox="1"/>
          <p:nvPr/>
        </p:nvSpPr>
        <p:spPr>
          <a:xfrm>
            <a:off x="5754800" y="1905000"/>
            <a:ext cx="569800" cy="923330"/>
          </a:xfrm>
          <a:prstGeom prst="rect">
            <a:avLst/>
          </a:prstGeom>
          <a:noFill/>
        </p:spPr>
        <p:txBody>
          <a:bodyPr wrap="none" rtlCol="0">
            <a:spAutoFit/>
          </a:bodyPr>
          <a:lstStyle/>
          <a:p>
            <a:r>
              <a:rPr lang="en-US" sz="5400" dirty="0" smtClean="0"/>
              <a:t>?</a:t>
            </a:r>
            <a:endParaRPr lang="en-US" sz="54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grpSp>
        <p:nvGrpSpPr>
          <p:cNvPr id="50" name="Group 49"/>
          <p:cNvGrpSpPr/>
          <p:nvPr/>
        </p:nvGrpSpPr>
        <p:grpSpPr>
          <a:xfrm>
            <a:off x="3427942" y="2743200"/>
            <a:ext cx="5182658" cy="3124200"/>
            <a:chOff x="381000" y="3733800"/>
            <a:chExt cx="5182658" cy="3124200"/>
          </a:xfrm>
        </p:grpSpPr>
        <p:pic>
          <p:nvPicPr>
            <p:cNvPr id="43" name="Picture 42"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5691340"/>
              <a:ext cx="1676400" cy="1166660"/>
            </a:xfrm>
            <a:prstGeom prst="rect">
              <a:avLst/>
            </a:prstGeom>
          </p:spPr>
        </p:pic>
        <p:grpSp>
          <p:nvGrpSpPr>
            <p:cNvPr id="44" name="Group 43"/>
            <p:cNvGrpSpPr/>
            <p:nvPr/>
          </p:nvGrpSpPr>
          <p:grpSpPr>
            <a:xfrm>
              <a:off x="1033679" y="5087712"/>
              <a:ext cx="1216674" cy="1185830"/>
              <a:chOff x="1490879" y="3124200"/>
              <a:chExt cx="1595691" cy="1555239"/>
            </a:xfrm>
          </p:grpSpPr>
          <p:cxnSp>
            <p:nvCxnSpPr>
              <p:cNvPr id="45" name="Straight Connector 44"/>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46" name="Straight Connector 45"/>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47" name="Oval 46"/>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grpSp>
          <p:nvGrpSpPr>
            <p:cNvPr id="41" name="Group 40"/>
            <p:cNvGrpSpPr/>
            <p:nvPr/>
          </p:nvGrpSpPr>
          <p:grpSpPr>
            <a:xfrm>
              <a:off x="381000" y="3733800"/>
              <a:ext cx="5182658" cy="2151592"/>
              <a:chOff x="381000" y="1898903"/>
              <a:chExt cx="5182658" cy="2151592"/>
            </a:xfrm>
          </p:grpSpPr>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381000" y="2508503"/>
                <a:ext cx="1541992" cy="1541992"/>
              </a:xfrm>
              <a:prstGeom prst="ellipse">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11944" t="7501" r="8056" b="12942"/>
              <a:stretch>
                <a:fillRect/>
              </a:stretch>
            </p:blipFill>
            <p:spPr>
              <a:xfrm>
                <a:off x="2209800" y="2508503"/>
                <a:ext cx="1524002" cy="1515533"/>
              </a:xfrm>
              <a:prstGeom prst="ellipse">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2444" t="7222" r="7500" b="12722"/>
              <a:stretch>
                <a:fillRect/>
              </a:stretch>
            </p:blipFill>
            <p:spPr>
              <a:xfrm>
                <a:off x="4038600" y="2508503"/>
                <a:ext cx="1525058" cy="1525058"/>
              </a:xfrm>
              <a:prstGeom prst="ellipse">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898903"/>
                <a:ext cx="1117600" cy="368300"/>
              </a:xfrm>
              <a:prstGeom prst="rect">
                <a:avLst/>
              </a:prstGeom>
            </p:spPr>
          </p:pic>
          <p:pic>
            <p:nvPicPr>
              <p:cNvPr id="27" name="Picture 2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1" y="1898903"/>
                <a:ext cx="1231900" cy="368300"/>
              </a:xfrm>
              <a:prstGeom prst="rect">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898903"/>
                <a:ext cx="1231900" cy="368300"/>
              </a:xfrm>
              <a:prstGeom prst="rect">
                <a:avLst/>
              </a:prstGeom>
            </p:spPr>
          </p:pic>
        </p:grpSp>
      </p:grpSp>
      <p:sp>
        <p:nvSpPr>
          <p:cNvPr id="19" name="TextBox 18"/>
          <p:cNvSpPr txBox="1"/>
          <p:nvPr/>
        </p:nvSpPr>
        <p:spPr>
          <a:xfrm>
            <a:off x="457200" y="457200"/>
            <a:ext cx="8186857" cy="461665"/>
          </a:xfrm>
          <a:prstGeom prst="rect">
            <a:avLst/>
          </a:prstGeom>
          <a:noFill/>
        </p:spPr>
        <p:txBody>
          <a:bodyPr wrap="none" rtlCol="0">
            <a:spAutoFit/>
          </a:bodyPr>
          <a:lstStyle/>
          <a:p>
            <a:r>
              <a:rPr lang="en-US" dirty="0" smtClean="0"/>
              <a:t>3. </a:t>
            </a:r>
            <a:r>
              <a:rPr lang="en-US" b="1" dirty="0" smtClean="0"/>
              <a:t>Compare </a:t>
            </a:r>
            <a:r>
              <a:rPr lang="en-US" dirty="0" smtClean="0"/>
              <a:t>within- vs. between-category pattern similarity</a:t>
            </a:r>
            <a:endParaRPr lang="en-US" dirty="0"/>
          </a:p>
        </p:txBody>
      </p:sp>
      <p:grpSp>
        <p:nvGrpSpPr>
          <p:cNvPr id="37" name="Group 36"/>
          <p:cNvGrpSpPr/>
          <p:nvPr/>
        </p:nvGrpSpPr>
        <p:grpSpPr>
          <a:xfrm>
            <a:off x="1043211" y="1784349"/>
            <a:ext cx="2592386" cy="1905000"/>
            <a:chOff x="1010596" y="1295400"/>
            <a:chExt cx="6342704" cy="4660900"/>
          </a:xfrm>
        </p:grpSpPr>
        <p:pic>
          <p:nvPicPr>
            <p:cNvPr id="32" name="Picture 31" descr="conditions-both-1.pdf"/>
            <p:cNvPicPr>
              <a:picLocks noChangeAspect="1"/>
            </p:cNvPicPr>
            <p:nvPr/>
          </p:nvPicPr>
          <p:blipFill rotWithShape="1">
            <a:blip r:embed="rId8">
              <a:extLst>
                <a:ext uri="{28A0092B-C50C-407E-A947-70E740481C1C}">
                  <a14:useLocalDpi xmlns:a14="http://schemas.microsoft.com/office/drawing/2010/main" val="0"/>
                </a:ext>
              </a:extLst>
            </a:blip>
            <a:srcRect l="10976"/>
            <a:stretch>
              <a:fillRect/>
            </a:stretch>
          </p:blipFill>
          <p:spPr>
            <a:xfrm>
              <a:off x="1010596" y="1295400"/>
              <a:ext cx="6342704" cy="4660900"/>
            </a:xfrm>
            <a:prstGeom prst="rect">
              <a:avLst/>
            </a:prstGeom>
          </p:spPr>
        </p:pic>
        <p:cxnSp>
          <p:nvCxnSpPr>
            <p:cNvPr id="33" name="Straight Arrow Connector 32"/>
            <p:cNvCxnSpPr/>
            <p:nvPr/>
          </p:nvCxnSpPr>
          <p:spPr bwMode="auto">
            <a:xfrm>
              <a:off x="4038600" y="2743200"/>
              <a:ext cx="1143000" cy="0"/>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cxnSp>
          <p:nvCxnSpPr>
            <p:cNvPr id="34" name="Straight Arrow Connector 33"/>
            <p:cNvCxnSpPr/>
            <p:nvPr/>
          </p:nvCxnSpPr>
          <p:spPr bwMode="auto">
            <a:xfrm flipH="1">
              <a:off x="2895600" y="4876800"/>
              <a:ext cx="1143000" cy="0"/>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grpSp>
      <p:sp>
        <p:nvSpPr>
          <p:cNvPr id="18" name="TextBox 17"/>
          <p:cNvSpPr txBox="1"/>
          <p:nvPr/>
        </p:nvSpPr>
        <p:spPr>
          <a:xfrm>
            <a:off x="152400" y="2969795"/>
            <a:ext cx="1119317" cy="338554"/>
          </a:xfrm>
          <a:prstGeom prst="rect">
            <a:avLst/>
          </a:prstGeom>
          <a:noFill/>
        </p:spPr>
        <p:txBody>
          <a:bodyPr wrap="none" rtlCol="0">
            <a:spAutoFit/>
          </a:bodyPr>
          <a:lstStyle/>
          <a:p>
            <a:r>
              <a:rPr lang="en-US" sz="1600" b="1" dirty="0" smtClean="0"/>
              <a:t>High</a:t>
            </a:r>
            <a:r>
              <a:rPr lang="en-US" sz="1600" dirty="0" smtClean="0"/>
              <a:t> VOT</a:t>
            </a:r>
            <a:endParaRPr lang="en-US" sz="1600" b="1" dirty="0"/>
          </a:p>
        </p:txBody>
      </p:sp>
      <p:sp>
        <p:nvSpPr>
          <p:cNvPr id="38" name="TextBox 37"/>
          <p:cNvSpPr txBox="1"/>
          <p:nvPr/>
        </p:nvSpPr>
        <p:spPr>
          <a:xfrm>
            <a:off x="152400" y="2089149"/>
            <a:ext cx="1073731" cy="338554"/>
          </a:xfrm>
          <a:prstGeom prst="rect">
            <a:avLst/>
          </a:prstGeom>
          <a:noFill/>
        </p:spPr>
        <p:txBody>
          <a:bodyPr wrap="none" rtlCol="0">
            <a:spAutoFit/>
          </a:bodyPr>
          <a:lstStyle/>
          <a:p>
            <a:r>
              <a:rPr lang="en-US" sz="1600" b="1" dirty="0" smtClean="0"/>
              <a:t>Low </a:t>
            </a:r>
            <a:r>
              <a:rPr lang="en-US" sz="1600" dirty="0" smtClean="0"/>
              <a:t>VOT</a:t>
            </a:r>
            <a:endParaRPr lang="en-US" sz="1600" b="1" dirty="0"/>
          </a:p>
        </p:txBody>
      </p:sp>
      <p:grpSp>
        <p:nvGrpSpPr>
          <p:cNvPr id="49" name="Group 48"/>
          <p:cNvGrpSpPr/>
          <p:nvPr/>
        </p:nvGrpSpPr>
        <p:grpSpPr>
          <a:xfrm>
            <a:off x="3899253" y="1905000"/>
            <a:ext cx="4343400" cy="488949"/>
            <a:chOff x="852311" y="1752600"/>
            <a:chExt cx="4343400" cy="488949"/>
          </a:xfrm>
        </p:grpSpPr>
        <p:cxnSp>
          <p:nvCxnSpPr>
            <p:cNvPr id="35" name="Straight Arrow Connector 34"/>
            <p:cNvCxnSpPr/>
            <p:nvPr/>
          </p:nvCxnSpPr>
          <p:spPr bwMode="auto">
            <a:xfrm flipH="1">
              <a:off x="852311" y="2241549"/>
              <a:ext cx="1905000" cy="0"/>
            </a:xfrm>
            <a:prstGeom prst="straightConnector1">
              <a:avLst/>
            </a:prstGeom>
            <a:solidFill>
              <a:schemeClr val="accent1"/>
            </a:solidFill>
            <a:ln w="76200" cap="flat" cmpd="sng" algn="ctr">
              <a:solidFill>
                <a:schemeClr val="tx1"/>
              </a:solidFill>
              <a:prstDash val="dash"/>
              <a:round/>
              <a:headEnd type="none" w="med" len="med"/>
              <a:tailEnd type="arrow"/>
            </a:ln>
            <a:effectLst/>
          </p:spPr>
        </p:cxnSp>
        <p:cxnSp>
          <p:nvCxnSpPr>
            <p:cNvPr id="36" name="Straight Arrow Connector 35"/>
            <p:cNvCxnSpPr/>
            <p:nvPr/>
          </p:nvCxnSpPr>
          <p:spPr bwMode="auto">
            <a:xfrm>
              <a:off x="3214511" y="2241549"/>
              <a:ext cx="1981200"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sp>
          <p:nvSpPr>
            <p:cNvPr id="20" name="TextBox 19"/>
            <p:cNvSpPr txBox="1"/>
            <p:nvPr/>
          </p:nvSpPr>
          <p:spPr>
            <a:xfrm>
              <a:off x="3595511" y="1752600"/>
              <a:ext cx="1121972" cy="461665"/>
            </a:xfrm>
            <a:prstGeom prst="rect">
              <a:avLst/>
            </a:prstGeom>
            <a:noFill/>
          </p:spPr>
          <p:txBody>
            <a:bodyPr wrap="none" rtlCol="0">
              <a:spAutoFit/>
            </a:bodyPr>
            <a:lstStyle/>
            <a:p>
              <a:r>
                <a:rPr lang="en-US" b="1" dirty="0" smtClean="0"/>
                <a:t>Within</a:t>
              </a:r>
              <a:endParaRPr lang="en-US" b="1" dirty="0"/>
            </a:p>
          </p:txBody>
        </p:sp>
        <p:sp>
          <p:nvSpPr>
            <p:cNvPr id="21" name="TextBox 20"/>
            <p:cNvSpPr txBox="1"/>
            <p:nvPr/>
          </p:nvSpPr>
          <p:spPr>
            <a:xfrm>
              <a:off x="1233311" y="1752600"/>
              <a:ext cx="1382410" cy="461665"/>
            </a:xfrm>
            <a:prstGeom prst="rect">
              <a:avLst/>
            </a:prstGeom>
            <a:noFill/>
          </p:spPr>
          <p:txBody>
            <a:bodyPr wrap="none" rtlCol="0">
              <a:spAutoFit/>
            </a:bodyPr>
            <a:lstStyle/>
            <a:p>
              <a:r>
                <a:rPr lang="en-US" dirty="0" smtClean="0"/>
                <a:t>Between</a:t>
              </a:r>
              <a:endParaRPr lang="en-US" dirty="0"/>
            </a:p>
          </p:txBody>
        </p:sp>
      </p:grpSp>
      <p:grpSp>
        <p:nvGrpSpPr>
          <p:cNvPr id="48" name="Group 47"/>
          <p:cNvGrpSpPr/>
          <p:nvPr/>
        </p:nvGrpSpPr>
        <p:grpSpPr>
          <a:xfrm>
            <a:off x="3899253" y="3217101"/>
            <a:ext cx="4343400" cy="461665"/>
            <a:chOff x="852311" y="3064701"/>
            <a:chExt cx="4343400" cy="461665"/>
          </a:xfrm>
        </p:grpSpPr>
        <p:cxnSp>
          <p:nvCxnSpPr>
            <p:cNvPr id="25" name="Straight Arrow Connector 24"/>
            <p:cNvCxnSpPr/>
            <p:nvPr/>
          </p:nvCxnSpPr>
          <p:spPr bwMode="auto">
            <a:xfrm>
              <a:off x="3214511" y="3079749"/>
              <a:ext cx="1981200" cy="0"/>
            </a:xfrm>
            <a:prstGeom prst="straightConnector1">
              <a:avLst/>
            </a:prstGeom>
            <a:solidFill>
              <a:schemeClr val="accent1"/>
            </a:solidFill>
            <a:ln w="76200" cap="flat" cmpd="sng" algn="ctr">
              <a:solidFill>
                <a:schemeClr val="tx1"/>
              </a:solidFill>
              <a:prstDash val="dash"/>
              <a:round/>
              <a:headEnd type="none" w="med" len="med"/>
              <a:tailEnd type="arrow"/>
            </a:ln>
            <a:effectLst/>
          </p:spPr>
        </p:cxnSp>
        <p:cxnSp>
          <p:nvCxnSpPr>
            <p:cNvPr id="30" name="Straight Arrow Connector 29"/>
            <p:cNvCxnSpPr/>
            <p:nvPr/>
          </p:nvCxnSpPr>
          <p:spPr bwMode="auto">
            <a:xfrm flipH="1">
              <a:off x="852311" y="3079749"/>
              <a:ext cx="1905000"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sp>
          <p:nvSpPr>
            <p:cNvPr id="39" name="TextBox 38"/>
            <p:cNvSpPr txBox="1"/>
            <p:nvPr/>
          </p:nvSpPr>
          <p:spPr>
            <a:xfrm>
              <a:off x="1309511" y="3064701"/>
              <a:ext cx="1121972" cy="461665"/>
            </a:xfrm>
            <a:prstGeom prst="rect">
              <a:avLst/>
            </a:prstGeom>
            <a:noFill/>
          </p:spPr>
          <p:txBody>
            <a:bodyPr wrap="none" rtlCol="0">
              <a:spAutoFit/>
            </a:bodyPr>
            <a:lstStyle/>
            <a:p>
              <a:r>
                <a:rPr lang="en-US" b="1" dirty="0" smtClean="0"/>
                <a:t>Within</a:t>
              </a:r>
              <a:endParaRPr lang="en-US" b="1" dirty="0"/>
            </a:p>
          </p:txBody>
        </p:sp>
        <p:sp>
          <p:nvSpPr>
            <p:cNvPr id="40" name="TextBox 39"/>
            <p:cNvSpPr txBox="1"/>
            <p:nvPr/>
          </p:nvSpPr>
          <p:spPr>
            <a:xfrm>
              <a:off x="3366911" y="3064701"/>
              <a:ext cx="1382410" cy="461665"/>
            </a:xfrm>
            <a:prstGeom prst="rect">
              <a:avLst/>
            </a:prstGeom>
            <a:noFill/>
          </p:spPr>
          <p:txBody>
            <a:bodyPr wrap="none" rtlCol="0">
              <a:spAutoFit/>
            </a:bodyPr>
            <a:lstStyle/>
            <a:p>
              <a:r>
                <a:rPr lang="en-US" dirty="0" smtClean="0"/>
                <a:t>Between</a:t>
              </a:r>
              <a:endParaRPr lang="en-US" dirty="0"/>
            </a:p>
          </p:txBody>
        </p:sp>
      </p:grpSp>
      <p:sp>
        <p:nvSpPr>
          <p:cNvPr id="51" name="Rectangle 50"/>
          <p:cNvSpPr/>
          <p:nvPr/>
        </p:nvSpPr>
        <p:spPr bwMode="auto">
          <a:xfrm>
            <a:off x="76200" y="2667000"/>
            <a:ext cx="3505200" cy="9906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4.44444E-6 L 5.55112E-17 0.16111 " pathEditMode="relative" rAng="0" ptsTypes="AA">
                                      <p:cBhvr>
                                        <p:cTn id="6" dur="500" fill="hold"/>
                                        <p:tgtEl>
                                          <p:spTgt spid="50"/>
                                        </p:tgtEl>
                                        <p:attrNameLst>
                                          <p:attrName>ppt_x</p:attrName>
                                          <p:attrName>ppt_y</p:attrName>
                                        </p:attrNameLst>
                                      </p:cBhvr>
                                      <p:rCtr x="0" y="8056"/>
                                    </p:animMotion>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48"/>
                                        </p:tgtEl>
                                        <p:attrNameLst>
                                          <p:attrName>style.visibility</p:attrName>
                                        </p:attrNameLst>
                                      </p:cBhvr>
                                      <p:to>
                                        <p:strVal val="visible"/>
                                      </p:to>
                                    </p:set>
                                  </p:childTnLst>
                                </p:cTn>
                              </p:par>
                              <p:par>
                                <p:cTn id="10" presetID="1" presetClass="exit"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70600" y="457200"/>
            <a:ext cx="6606797" cy="830997"/>
          </a:xfrm>
          <a:prstGeom prst="rect">
            <a:avLst/>
          </a:prstGeom>
          <a:noFill/>
        </p:spPr>
        <p:txBody>
          <a:bodyPr wrap="none" rtlCol="0">
            <a:spAutoFit/>
          </a:bodyPr>
          <a:lstStyle/>
          <a:p>
            <a:r>
              <a:rPr lang="en-US" dirty="0" smtClean="0"/>
              <a:t>4. </a:t>
            </a:r>
            <a:r>
              <a:rPr lang="en-US" b="1" dirty="0" smtClean="0"/>
              <a:t>Test</a:t>
            </a:r>
            <a:r>
              <a:rPr lang="en-US" dirty="0" smtClean="0"/>
              <a:t> for searchlights where </a:t>
            </a:r>
            <a:endParaRPr lang="en-US" dirty="0" smtClean="0"/>
          </a:p>
          <a:p>
            <a:r>
              <a:rPr lang="en-US" b="1" dirty="0"/>
              <a:t> </a:t>
            </a:r>
            <a:r>
              <a:rPr lang="en-US" b="1" dirty="0" smtClean="0"/>
              <a:t>   within</a:t>
            </a:r>
            <a:r>
              <a:rPr lang="en-US" dirty="0" smtClean="0"/>
              <a:t>-category pattern similarity &gt; </a:t>
            </a:r>
            <a:r>
              <a:rPr lang="en-US" b="1" dirty="0" smtClean="0"/>
              <a:t>between</a:t>
            </a:r>
            <a:r>
              <a:rPr lang="en-US" dirty="0" smtClean="0"/>
              <a:t> </a:t>
            </a:r>
            <a:endParaRPr lang="en-US" b="1" dirty="0" smtClean="0"/>
          </a:p>
        </p:txBody>
      </p:sp>
      <p:pic>
        <p:nvPicPr>
          <p:cNvPr id="4" name="Picture 3"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3798" y="2927633"/>
            <a:ext cx="4109802" cy="2860142"/>
          </a:xfrm>
          <a:prstGeom prst="rect">
            <a:avLst/>
          </a:prstGeom>
        </p:spPr>
      </p:pic>
      <p:cxnSp>
        <p:nvCxnSpPr>
          <p:cNvPr id="5" name="Straight Connector 4"/>
          <p:cNvCxnSpPr>
            <a:endCxn id="7" idx="3"/>
          </p:cNvCxnSpPr>
          <p:nvPr/>
        </p:nvCxnSpPr>
        <p:spPr bwMode="auto">
          <a:xfrm>
            <a:off x="533400" y="2514601"/>
            <a:ext cx="3594066" cy="1736041"/>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6" name="Straight Connector 5"/>
          <p:cNvCxnSpPr/>
          <p:nvPr/>
        </p:nvCxnSpPr>
        <p:spPr bwMode="auto">
          <a:xfrm flipH="1">
            <a:off x="4724400" y="2438400"/>
            <a:ext cx="1143001" cy="1676400"/>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7" name="Oval 6"/>
          <p:cNvSpPr/>
          <p:nvPr/>
        </p:nvSpPr>
        <p:spPr bwMode="auto">
          <a:xfrm>
            <a:off x="4023168" y="3642752"/>
            <a:ext cx="712186" cy="712187"/>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828800"/>
            <a:ext cx="5842000" cy="558800"/>
          </a:xfrm>
          <a:prstGeom prst="rect">
            <a:avLst/>
          </a:prstGeom>
        </p:spPr>
      </p:pic>
      <p:sp>
        <p:nvSpPr>
          <p:cNvPr id="18" name="Rectangle 17"/>
          <p:cNvSpPr/>
          <p:nvPr/>
        </p:nvSpPr>
        <p:spPr bwMode="auto">
          <a:xfrm>
            <a:off x="4330570" y="3940163"/>
            <a:ext cx="138545" cy="138545"/>
          </a:xfrm>
          <a:prstGeom prst="rect">
            <a:avLst/>
          </a:prstGeom>
          <a:solidFill>
            <a:srgbClr val="BB00B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19" name="Rectangle 18"/>
          <p:cNvSpPr/>
          <p:nvPr/>
        </p:nvSpPr>
        <p:spPr bwMode="auto">
          <a:xfrm>
            <a:off x="4482970" y="3940163"/>
            <a:ext cx="138545" cy="138545"/>
          </a:xfrm>
          <a:prstGeom prst="rect">
            <a:avLst/>
          </a:prstGeom>
          <a:solidFill>
            <a:srgbClr val="3E00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20" name="Rectangle 19"/>
          <p:cNvSpPr/>
          <p:nvPr/>
        </p:nvSpPr>
        <p:spPr bwMode="auto">
          <a:xfrm>
            <a:off x="4635370" y="3940163"/>
            <a:ext cx="138545" cy="138545"/>
          </a:xfrm>
          <a:prstGeom prst="rect">
            <a:avLst/>
          </a:prstGeom>
          <a:solidFill>
            <a:srgbClr val="F800F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grpSp>
        <p:nvGrpSpPr>
          <p:cNvPr id="21" name="Group 20"/>
          <p:cNvGrpSpPr/>
          <p:nvPr/>
        </p:nvGrpSpPr>
        <p:grpSpPr>
          <a:xfrm>
            <a:off x="7401662" y="61818"/>
            <a:ext cx="1049523" cy="1843182"/>
            <a:chOff x="7401662" y="61818"/>
            <a:chExt cx="1049523" cy="1843182"/>
          </a:xfrm>
        </p:grpSpPr>
        <p:sp>
          <p:nvSpPr>
            <p:cNvPr id="22" name="TextBox 21"/>
            <p:cNvSpPr txBox="1"/>
            <p:nvPr/>
          </p:nvSpPr>
          <p:spPr>
            <a:xfrm>
              <a:off x="7633693" y="61818"/>
              <a:ext cx="388473" cy="409650"/>
            </a:xfrm>
            <a:prstGeom prst="rect">
              <a:avLst/>
            </a:prstGeom>
            <a:noFill/>
          </p:spPr>
          <p:txBody>
            <a:bodyPr wrap="none" rtlCol="0">
              <a:spAutoFit/>
            </a:bodyPr>
            <a:lstStyle/>
            <a:p>
              <a:r>
                <a:rPr lang="en-US" sz="1600" dirty="0" smtClean="0"/>
                <a:t> 8</a:t>
              </a:r>
              <a:endParaRPr lang="en-US" sz="1600" i="1" dirty="0"/>
            </a:p>
          </p:txBody>
        </p:sp>
        <p:pic>
          <p:nvPicPr>
            <p:cNvPr id="23" name="Picture 22" descr="colorb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228600"/>
              <a:ext cx="450185" cy="1524000"/>
            </a:xfrm>
            <a:prstGeom prst="rect">
              <a:avLst/>
            </a:prstGeom>
            <a:ln>
              <a:solidFill>
                <a:schemeClr val="tx1">
                  <a:lumMod val="60000"/>
                  <a:lumOff val="40000"/>
                </a:schemeClr>
              </a:solidFill>
            </a:ln>
          </p:spPr>
        </p:pic>
        <p:sp>
          <p:nvSpPr>
            <p:cNvPr id="24" name="TextBox 23"/>
            <p:cNvSpPr txBox="1"/>
            <p:nvPr/>
          </p:nvSpPr>
          <p:spPr>
            <a:xfrm>
              <a:off x="7401662" y="1566446"/>
              <a:ext cx="633206" cy="338554"/>
            </a:xfrm>
            <a:prstGeom prst="rect">
              <a:avLst/>
            </a:prstGeom>
            <a:noFill/>
          </p:spPr>
          <p:txBody>
            <a:bodyPr wrap="none" rtlCol="0">
              <a:spAutoFit/>
            </a:bodyPr>
            <a:lstStyle/>
            <a:p>
              <a:r>
                <a:rPr lang="en-US" sz="1600" i="1" dirty="0" smtClean="0"/>
                <a:t>t</a:t>
              </a:r>
              <a:r>
                <a:rPr lang="en-US" sz="1600" dirty="0" smtClean="0"/>
                <a:t> = 0</a:t>
              </a:r>
              <a:endParaRPr lang="en-US" sz="1600" i="1" dirty="0"/>
            </a:p>
          </p:txBody>
        </p:sp>
        <p:sp>
          <p:nvSpPr>
            <p:cNvPr id="25" name="TextBox 24"/>
            <p:cNvSpPr txBox="1"/>
            <p:nvPr/>
          </p:nvSpPr>
          <p:spPr>
            <a:xfrm>
              <a:off x="7633693" y="840319"/>
              <a:ext cx="388473" cy="338554"/>
            </a:xfrm>
            <a:prstGeom prst="rect">
              <a:avLst/>
            </a:prstGeom>
            <a:noFill/>
          </p:spPr>
          <p:txBody>
            <a:bodyPr wrap="none" rtlCol="0">
              <a:spAutoFit/>
            </a:bodyPr>
            <a:lstStyle/>
            <a:p>
              <a:r>
                <a:rPr lang="en-US" sz="1600" dirty="0" smtClean="0"/>
                <a:t> 4</a:t>
              </a:r>
              <a:endParaRPr lang="en-US" sz="1600" i="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6" presetClass="emph" presetSubtype="0" fill="hold" nodeType="withEffect">
                                  <p:stCondLst>
                                    <p:cond delay="0"/>
                                  </p:stCondLst>
                                  <p:childTnLst>
                                    <p:animScale>
                                      <p:cBhvr>
                                        <p:cTn id="22" dur="500" fill="hold"/>
                                        <p:tgtEl>
                                          <p:spTgt spid="13"/>
                                        </p:tgtEl>
                                      </p:cBhvr>
                                      <p:by x="25000" y="25000"/>
                                    </p:animScale>
                                  </p:childTnLst>
                                </p:cTn>
                              </p:par>
                              <p:par>
                                <p:cTn id="23" presetID="0" presetClass="path" presetSubtype="0" accel="50000" decel="50000" fill="hold" nodeType="withEffect">
                                  <p:stCondLst>
                                    <p:cond delay="0"/>
                                  </p:stCondLst>
                                  <p:childTnLst>
                                    <p:animMotion origin="layout" path="M -2.22222E-6 -3.7037E-6 L 0.13333 0.27778 " pathEditMode="relative" ptsTypes="AA">
                                      <p:cBhvr>
                                        <p:cTn id="24" dur="500" fill="hold"/>
                                        <p:tgtEl>
                                          <p:spTgt spid="13"/>
                                        </p:tgtEl>
                                        <p:attrNameLst>
                                          <p:attrName>ppt_x</p:attrName>
                                          <p:attrName>ppt_y</p:attrName>
                                        </p:attrNameLst>
                                      </p:cBhvr>
                                    </p:animMotion>
                                  </p:childTnLst>
                                </p:cTn>
                              </p:par>
                            </p:childTnLst>
                          </p:cTn>
                        </p:par>
                        <p:par>
                          <p:cTn id="25" fill="hold">
                            <p:stCondLst>
                              <p:cond delay="0"/>
                            </p:stCondLst>
                            <p:childTnLst>
                              <p:par>
                                <p:cTn id="26" presetID="1" presetClass="exit" presetSubtype="0" fill="hold" nodeType="after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1" nodeType="clickEffect">
                                  <p:stCondLst>
                                    <p:cond delay="0"/>
                                  </p:stCondLst>
                                  <p:childTnLst>
                                    <p:animMotion origin="layout" path="M -5.55556E-7 2.96296E-6 L 0.01667 2.96296E-6 " pathEditMode="relative" ptsTypes="AA">
                                      <p:cBhvr>
                                        <p:cTn id="36" dur="500" fill="hold"/>
                                        <p:tgtEl>
                                          <p:spTgt spid="7"/>
                                        </p:tgtEl>
                                        <p:attrNameLst>
                                          <p:attrName>ppt_x</p:attrName>
                                          <p:attrName>ppt_y</p:attrName>
                                        </p:attrNameLst>
                                      </p:cBhvr>
                                    </p:animMotion>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2" nodeType="clickEffect">
                                  <p:stCondLst>
                                    <p:cond delay="0"/>
                                  </p:stCondLst>
                                  <p:childTnLst>
                                    <p:animMotion origin="layout" path="M 0.01667 2.22222E-6 L 0.03334 2.22222E-6 " pathEditMode="fixed" rAng="0" ptsTypes="AA">
                                      <p:cBhvr>
                                        <p:cTn id="43" dur="500" fill="hold"/>
                                        <p:tgtEl>
                                          <p:spTgt spid="7"/>
                                        </p:tgtEl>
                                        <p:attrNameLst>
                                          <p:attrName>ppt_x</p:attrName>
                                          <p:attrName>ppt_y</p:attrName>
                                        </p:attrNameLst>
                                      </p:cBhvr>
                                      <p:rCtr x="833" y="0"/>
                                    </p:animMotion>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7" grpId="2" bldLvl="0" animBg="1"/>
      <p:bldP spid="18" grpId="0" bldLvl="0" animBg="1"/>
      <p:bldP spid="19" grpId="0" bldLvl="0" animBg="1"/>
      <p:bldP spid="20"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9" name="TextBox 8"/>
          <p:cNvSpPr txBox="1"/>
          <p:nvPr/>
        </p:nvSpPr>
        <p:spPr>
          <a:xfrm>
            <a:off x="470600" y="457200"/>
            <a:ext cx="6606797" cy="1200328"/>
          </a:xfrm>
          <a:prstGeom prst="rect">
            <a:avLst/>
          </a:prstGeom>
          <a:noFill/>
        </p:spPr>
        <p:txBody>
          <a:bodyPr wrap="none" rtlCol="0">
            <a:spAutoFit/>
          </a:bodyPr>
          <a:lstStyle/>
          <a:p>
            <a:r>
              <a:rPr lang="en-US" dirty="0" smtClean="0">
                <a:solidFill>
                  <a:schemeClr val="tx1">
                    <a:lumMod val="60000"/>
                    <a:lumOff val="40000"/>
                  </a:schemeClr>
                </a:solidFill>
              </a:rPr>
              <a:t>4. </a:t>
            </a:r>
            <a:r>
              <a:rPr lang="en-US" b="1" dirty="0" smtClean="0">
                <a:solidFill>
                  <a:schemeClr val="tx1">
                    <a:lumMod val="60000"/>
                    <a:lumOff val="40000"/>
                  </a:schemeClr>
                </a:solidFill>
              </a:rPr>
              <a:t>Test</a:t>
            </a:r>
            <a:r>
              <a:rPr lang="en-US" dirty="0" smtClean="0">
                <a:solidFill>
                  <a:schemeClr val="tx1">
                    <a:lumMod val="60000"/>
                    <a:lumOff val="40000"/>
                  </a:schemeClr>
                </a:solidFill>
              </a:rPr>
              <a:t> for searchlights where </a:t>
            </a:r>
            <a:endParaRPr lang="en-US" dirty="0" smtClean="0">
              <a:solidFill>
                <a:schemeClr val="tx1">
                  <a:lumMod val="60000"/>
                  <a:lumOff val="40000"/>
                </a:schemeClr>
              </a:solidFill>
            </a:endParaRPr>
          </a:p>
          <a:p>
            <a:r>
              <a:rPr lang="en-US" b="1" dirty="0">
                <a:solidFill>
                  <a:schemeClr val="tx1">
                    <a:lumMod val="60000"/>
                    <a:lumOff val="40000"/>
                  </a:schemeClr>
                </a:solidFill>
              </a:rPr>
              <a:t> </a:t>
            </a:r>
            <a:r>
              <a:rPr lang="en-US" b="1" dirty="0" smtClean="0">
                <a:solidFill>
                  <a:schemeClr val="tx1">
                    <a:lumMod val="60000"/>
                    <a:lumOff val="40000"/>
                  </a:schemeClr>
                </a:solidFill>
              </a:rPr>
              <a:t>   within</a:t>
            </a:r>
            <a:r>
              <a:rPr lang="en-US" dirty="0" smtClean="0">
                <a:solidFill>
                  <a:schemeClr val="tx1">
                    <a:lumMod val="60000"/>
                    <a:lumOff val="40000"/>
                  </a:schemeClr>
                </a:solidFill>
              </a:rPr>
              <a:t>-category pattern similarity &gt; </a:t>
            </a:r>
            <a:r>
              <a:rPr lang="en-US" b="1" dirty="0" smtClean="0">
                <a:solidFill>
                  <a:schemeClr val="tx1">
                    <a:lumMod val="60000"/>
                    <a:lumOff val="40000"/>
                  </a:schemeClr>
                </a:solidFill>
              </a:rPr>
              <a:t>between</a:t>
            </a:r>
            <a:endParaRPr lang="en-US" b="1" dirty="0" smtClean="0">
              <a:solidFill>
                <a:schemeClr val="tx1">
                  <a:lumMod val="60000"/>
                  <a:lumOff val="40000"/>
                </a:schemeClr>
              </a:solidFill>
            </a:endParaRPr>
          </a:p>
          <a:p>
            <a:r>
              <a:rPr lang="en-US" b="1" dirty="0">
                <a:solidFill>
                  <a:schemeClr val="tx1">
                    <a:lumMod val="60000"/>
                    <a:lumOff val="40000"/>
                  </a:schemeClr>
                </a:solidFill>
              </a:rPr>
              <a:t> </a:t>
            </a:r>
            <a:r>
              <a:rPr lang="en-US" b="1" dirty="0" smtClean="0">
                <a:solidFill>
                  <a:schemeClr val="tx1">
                    <a:lumMod val="60000"/>
                    <a:lumOff val="40000"/>
                  </a:schemeClr>
                </a:solidFill>
              </a:rPr>
              <a:t>   </a:t>
            </a:r>
            <a:r>
              <a:rPr lang="en-US" dirty="0">
                <a:solidFill>
                  <a:schemeClr val="tx1">
                    <a:lumMod val="60000"/>
                    <a:lumOff val="40000"/>
                  </a:schemeClr>
                </a:solidFill>
              </a:rPr>
              <a:t>(</a:t>
            </a:r>
            <a:r>
              <a:rPr lang="en-US" dirty="0">
                <a:solidFill>
                  <a:srgbClr val="DE00DC"/>
                </a:solidFill>
              </a:rPr>
              <a:t>centers </a:t>
            </a:r>
            <a:r>
              <a:rPr lang="en-US" dirty="0">
                <a:solidFill>
                  <a:schemeClr val="tx1">
                    <a:lumMod val="60000"/>
                    <a:lumOff val="40000"/>
                  </a:schemeClr>
                </a:solidFill>
              </a:rPr>
              <a:t>and </a:t>
            </a:r>
            <a:r>
              <a:rPr lang="en-US" dirty="0">
                <a:solidFill>
                  <a:srgbClr val="FFFFFF"/>
                </a:solidFill>
              </a:rPr>
              <a:t>extents</a:t>
            </a:r>
            <a:r>
              <a:rPr lang="en-US" dirty="0">
                <a:solidFill>
                  <a:schemeClr val="tx1">
                    <a:lumMod val="60000"/>
                    <a:lumOff val="40000"/>
                  </a:schemeClr>
                </a:solidFill>
              </a:rPr>
              <a:t>) </a:t>
            </a:r>
            <a:endParaRPr lang="en-US" b="1" dirty="0" smtClean="0">
              <a:solidFill>
                <a:schemeClr val="tx1">
                  <a:lumMod val="60000"/>
                  <a:lumOff val="40000"/>
                </a:schemeClr>
              </a:solidFill>
            </a:endParaRPr>
          </a:p>
        </p:txBody>
      </p:sp>
      <p:sp>
        <p:nvSpPr>
          <p:cNvPr id="10" name="TextBox 9"/>
          <p:cNvSpPr txBox="1"/>
          <p:nvPr/>
        </p:nvSpPr>
        <p:spPr>
          <a:xfrm>
            <a:off x="333389" y="5646003"/>
            <a:ext cx="7618341" cy="830997"/>
          </a:xfrm>
          <a:prstGeom prst="rect">
            <a:avLst/>
          </a:prstGeom>
          <a:noFill/>
        </p:spPr>
        <p:txBody>
          <a:bodyPr wrap="none" rtlCol="0">
            <a:spAutoFit/>
          </a:bodyPr>
          <a:lstStyle/>
          <a:p>
            <a:r>
              <a:rPr lang="en-US" dirty="0" smtClean="0"/>
              <a:t>searchlight cluster size (</a:t>
            </a:r>
            <a:r>
              <a:rPr lang="en-US" i="1" dirty="0"/>
              <a:t>t</a:t>
            </a:r>
            <a:r>
              <a:rPr lang="en-US" dirty="0"/>
              <a:t> &gt; </a:t>
            </a:r>
            <a:r>
              <a:rPr lang="en-US" dirty="0" smtClean="0"/>
              <a:t>4) </a:t>
            </a:r>
            <a:r>
              <a:rPr lang="en-US" i="1" dirty="0" smtClean="0"/>
              <a:t>p</a:t>
            </a:r>
            <a:r>
              <a:rPr lang="en-US" dirty="0" smtClean="0"/>
              <a:t> &lt; 0.05, peak </a:t>
            </a:r>
            <a:r>
              <a:rPr lang="en-US" i="1" dirty="0" smtClean="0"/>
              <a:t>p</a:t>
            </a:r>
            <a:r>
              <a:rPr lang="en-US" dirty="0" smtClean="0"/>
              <a:t> &lt; 0.001 </a:t>
            </a:r>
            <a:endParaRPr lang="en-US" dirty="0" smtClean="0"/>
          </a:p>
          <a:p>
            <a:r>
              <a:rPr lang="en-US" dirty="0" smtClean="0"/>
              <a:t>by sign-flipping permutation test</a:t>
            </a:r>
            <a:endParaRPr lang="en-US" dirty="0"/>
          </a:p>
        </p:txBody>
      </p:sp>
      <p:grpSp>
        <p:nvGrpSpPr>
          <p:cNvPr id="19" name="Group 18"/>
          <p:cNvGrpSpPr/>
          <p:nvPr/>
        </p:nvGrpSpPr>
        <p:grpSpPr>
          <a:xfrm>
            <a:off x="7401662" y="61818"/>
            <a:ext cx="1049523" cy="1843182"/>
            <a:chOff x="7401662" y="61818"/>
            <a:chExt cx="1049523" cy="1843182"/>
          </a:xfrm>
        </p:grpSpPr>
        <p:sp>
          <p:nvSpPr>
            <p:cNvPr id="13" name="TextBox 12"/>
            <p:cNvSpPr txBox="1"/>
            <p:nvPr/>
          </p:nvSpPr>
          <p:spPr>
            <a:xfrm>
              <a:off x="7633693" y="61818"/>
              <a:ext cx="388473" cy="409650"/>
            </a:xfrm>
            <a:prstGeom prst="rect">
              <a:avLst/>
            </a:prstGeom>
            <a:noFill/>
          </p:spPr>
          <p:txBody>
            <a:bodyPr wrap="none" rtlCol="0">
              <a:spAutoFit/>
            </a:bodyPr>
            <a:lstStyle/>
            <a:p>
              <a:r>
                <a:rPr lang="en-US" sz="1600" dirty="0" smtClean="0"/>
                <a:t> 8</a:t>
              </a:r>
              <a:endParaRPr lang="en-US" sz="1600" i="1" dirty="0"/>
            </a:p>
          </p:txBody>
        </p:sp>
        <p:pic>
          <p:nvPicPr>
            <p:cNvPr id="11" name="Picture 10" descr="colorbar.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01000" y="228600"/>
              <a:ext cx="450185" cy="1524000"/>
            </a:xfrm>
            <a:prstGeom prst="rect">
              <a:avLst/>
            </a:prstGeom>
            <a:ln>
              <a:solidFill>
                <a:schemeClr val="tx1">
                  <a:lumMod val="60000"/>
                  <a:lumOff val="40000"/>
                </a:schemeClr>
              </a:solidFill>
            </a:ln>
          </p:spPr>
        </p:pic>
        <p:sp>
          <p:nvSpPr>
            <p:cNvPr id="12" name="TextBox 11"/>
            <p:cNvSpPr txBox="1"/>
            <p:nvPr/>
          </p:nvSpPr>
          <p:spPr>
            <a:xfrm>
              <a:off x="7401662" y="1566446"/>
              <a:ext cx="633206" cy="338554"/>
            </a:xfrm>
            <a:prstGeom prst="rect">
              <a:avLst/>
            </a:prstGeom>
            <a:noFill/>
          </p:spPr>
          <p:txBody>
            <a:bodyPr wrap="none" rtlCol="0">
              <a:spAutoFit/>
            </a:bodyPr>
            <a:lstStyle/>
            <a:p>
              <a:r>
                <a:rPr lang="en-US" sz="1600" i="1" dirty="0" smtClean="0"/>
                <a:t>t</a:t>
              </a:r>
              <a:r>
                <a:rPr lang="en-US" sz="1600" dirty="0" smtClean="0"/>
                <a:t> = 0</a:t>
              </a:r>
              <a:endParaRPr lang="en-US" sz="1600" i="1" dirty="0"/>
            </a:p>
          </p:txBody>
        </p:sp>
        <p:sp>
          <p:nvSpPr>
            <p:cNvPr id="15" name="TextBox 14"/>
            <p:cNvSpPr txBox="1"/>
            <p:nvPr/>
          </p:nvSpPr>
          <p:spPr>
            <a:xfrm>
              <a:off x="7633693" y="840319"/>
              <a:ext cx="388473" cy="338554"/>
            </a:xfrm>
            <a:prstGeom prst="rect">
              <a:avLst/>
            </a:prstGeom>
            <a:noFill/>
          </p:spPr>
          <p:txBody>
            <a:bodyPr wrap="none" rtlCol="0">
              <a:spAutoFit/>
            </a:bodyPr>
            <a:lstStyle/>
            <a:p>
              <a:r>
                <a:rPr lang="en-US" sz="1600" dirty="0" smtClean="0"/>
                <a:t> 4</a:t>
              </a:r>
              <a:endParaRPr lang="en-US" sz="1600" i="1" dirty="0"/>
            </a:p>
          </p:txBody>
        </p:sp>
      </p:grpSp>
      <p:grpSp>
        <p:nvGrpSpPr>
          <p:cNvPr id="18" name="Group 17"/>
          <p:cNvGrpSpPr/>
          <p:nvPr/>
        </p:nvGrpSpPr>
        <p:grpSpPr>
          <a:xfrm>
            <a:off x="76200" y="2133600"/>
            <a:ext cx="8953981" cy="3124200"/>
            <a:chOff x="76200" y="2133600"/>
            <a:chExt cx="8953981" cy="3124200"/>
          </a:xfrm>
        </p:grpSpPr>
        <p:grpSp>
          <p:nvGrpSpPr>
            <p:cNvPr id="7" name="Group 6"/>
            <p:cNvGrpSpPr/>
            <p:nvPr/>
          </p:nvGrpSpPr>
          <p:grpSpPr>
            <a:xfrm>
              <a:off x="76200" y="2133600"/>
              <a:ext cx="8953981" cy="3124200"/>
              <a:chOff x="-838200" y="1752600"/>
              <a:chExt cx="9390761" cy="3276600"/>
            </a:xfrm>
          </p:grpSpPr>
          <p:pic>
            <p:nvPicPr>
              <p:cNvPr id="5" name="Picture 4" descr="0_20_40_t&gt;4_multi_with_sls.png"/>
              <p:cNvPicPr>
                <a:picLocks noChangeAspect="1"/>
              </p:cNvPicPr>
              <p:nvPr/>
            </p:nvPicPr>
            <p:blipFill rotWithShape="1">
              <a:blip r:embed="rId2">
                <a:extLst>
                  <a:ext uri="{28A0092B-C50C-407E-A947-70E740481C1C}">
                    <a14:useLocalDpi xmlns:a14="http://schemas.microsoft.com/office/drawing/2010/main" val="0"/>
                  </a:ext>
                </a:extLst>
              </a:blip>
              <a:srcRect b="54733"/>
              <a:stretch>
                <a:fillRect/>
              </a:stretch>
            </p:blipFill>
            <p:spPr>
              <a:xfrm>
                <a:off x="-838200" y="1752600"/>
                <a:ext cx="6691913" cy="3104444"/>
              </a:xfrm>
              <a:prstGeom prst="rect">
                <a:avLst/>
              </a:prstGeom>
            </p:spPr>
          </p:pic>
          <p:pic>
            <p:nvPicPr>
              <p:cNvPr id="6" name="Picture 5" descr="0_20_40_t&gt;4_multi_with_sls.png"/>
              <p:cNvPicPr>
                <a:picLocks noChangeAspect="1"/>
              </p:cNvPicPr>
              <p:nvPr/>
            </p:nvPicPr>
            <p:blipFill rotWithShape="1">
              <a:blip r:embed="rId2">
                <a:extLst>
                  <a:ext uri="{28A0092B-C50C-407E-A947-70E740481C1C}">
                    <a14:useLocalDpi xmlns:a14="http://schemas.microsoft.com/office/drawing/2010/main" val="0"/>
                  </a:ext>
                </a:extLst>
              </a:blip>
              <a:srcRect t="45267" r="55338"/>
              <a:stretch>
                <a:fillRect/>
              </a:stretch>
            </p:blipFill>
            <p:spPr>
              <a:xfrm>
                <a:off x="5943600" y="1752600"/>
                <a:ext cx="2608961" cy="3276600"/>
              </a:xfrm>
              <a:prstGeom prst="rect">
                <a:avLst/>
              </a:prstGeom>
            </p:spPr>
          </p:pic>
        </p:grpSp>
        <p:sp>
          <p:nvSpPr>
            <p:cNvPr id="16" name="TextBox 15"/>
            <p:cNvSpPr txBox="1"/>
            <p:nvPr/>
          </p:nvSpPr>
          <p:spPr>
            <a:xfrm>
              <a:off x="762000" y="2667000"/>
              <a:ext cx="3338023" cy="461665"/>
            </a:xfrm>
            <a:prstGeom prst="rect">
              <a:avLst/>
            </a:prstGeom>
            <a:solidFill>
              <a:schemeClr val="tx2">
                <a:alpha val="57000"/>
              </a:schemeClr>
            </a:solidFill>
          </p:spPr>
          <p:txBody>
            <a:bodyPr wrap="none" rtlCol="0">
              <a:spAutoFit/>
            </a:bodyPr>
            <a:lstStyle/>
            <a:p>
              <a:r>
                <a:rPr lang="en-US" dirty="0" smtClean="0">
                  <a:solidFill>
                    <a:schemeClr val="bg2"/>
                  </a:solidFill>
                </a:rPr>
                <a:t>L </a:t>
              </a:r>
              <a:r>
                <a:rPr lang="en-US" dirty="0" err="1" smtClean="0">
                  <a:solidFill>
                    <a:schemeClr val="bg2"/>
                  </a:solidFill>
                </a:rPr>
                <a:t>Supramarginal</a:t>
              </a:r>
              <a:r>
                <a:rPr lang="en-US" dirty="0" smtClean="0">
                  <a:solidFill>
                    <a:schemeClr val="bg2"/>
                  </a:solidFill>
                </a:rPr>
                <a:t> </a:t>
              </a:r>
              <a:r>
                <a:rPr lang="en-US" dirty="0" err="1" smtClean="0">
                  <a:solidFill>
                    <a:schemeClr val="bg2"/>
                  </a:solidFill>
                </a:rPr>
                <a:t>Gyrus</a:t>
              </a:r>
              <a:endParaRPr lang="en-US" dirty="0">
                <a:solidFill>
                  <a:schemeClr val="bg2"/>
                </a:solidFill>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Supramarginal</a:t>
            </a:r>
            <a:r>
              <a:rPr lang="en-US" dirty="0" smtClean="0"/>
              <a:t> </a:t>
            </a:r>
            <a:r>
              <a:rPr lang="en-US" dirty="0" err="1" smtClean="0"/>
              <a:t>gyrus</a:t>
            </a:r>
            <a:endParaRPr lang="en-US" dirty="0"/>
          </a:p>
        </p:txBody>
      </p:sp>
      <p:sp>
        <p:nvSpPr>
          <p:cNvPr id="3" name="Content Placeholder 2"/>
          <p:cNvSpPr>
            <a:spLocks noGrp="1"/>
          </p:cNvSpPr>
          <p:nvPr>
            <p:ph idx="1"/>
          </p:nvPr>
        </p:nvSpPr>
        <p:spPr/>
        <p:txBody>
          <a:bodyPr/>
          <a:lstStyle/>
          <a:p>
            <a:r>
              <a:rPr lang="en-US" b="1" dirty="0" smtClean="0"/>
              <a:t>Categorical</a:t>
            </a:r>
            <a:r>
              <a:rPr lang="en-US" dirty="0" smtClean="0"/>
              <a:t> processing of speech.</a:t>
            </a:r>
            <a:br>
              <a:rPr lang="en-US" dirty="0" smtClean="0"/>
            </a:br>
            <a:r>
              <a:rPr lang="en-US" sz="1800" dirty="0" smtClean="0">
                <a:solidFill>
                  <a:schemeClr val="tx1">
                    <a:lumMod val="60000"/>
                    <a:lumOff val="40000"/>
                  </a:schemeClr>
                </a:solidFill>
              </a:rPr>
              <a:t>[</a:t>
            </a:r>
            <a:r>
              <a:rPr lang="en-US" sz="1800" dirty="0" err="1" smtClean="0">
                <a:solidFill>
                  <a:schemeClr val="tx1">
                    <a:lumMod val="60000"/>
                    <a:lumOff val="40000"/>
                  </a:schemeClr>
                </a:solidFill>
              </a:rPr>
              <a:t>Raizada</a:t>
            </a:r>
            <a:r>
              <a:rPr lang="en-US" sz="1800" dirty="0" smtClean="0">
                <a:solidFill>
                  <a:schemeClr val="tx1">
                    <a:lumMod val="60000"/>
                    <a:lumOff val="40000"/>
                  </a:schemeClr>
                </a:solidFill>
              </a:rPr>
              <a:t> &amp; </a:t>
            </a:r>
            <a:r>
              <a:rPr lang="en-US" sz="1800" dirty="0" err="1" smtClean="0">
                <a:solidFill>
                  <a:schemeClr val="tx1">
                    <a:lumMod val="60000"/>
                    <a:lumOff val="40000"/>
                  </a:schemeClr>
                </a:solidFill>
              </a:rPr>
              <a:t>Poldrack</a:t>
            </a:r>
            <a:r>
              <a:rPr lang="en-US" sz="1800" dirty="0" smtClean="0">
                <a:solidFill>
                  <a:schemeClr val="tx1">
                    <a:lumMod val="60000"/>
                    <a:lumOff val="40000"/>
                  </a:schemeClr>
                </a:solidFill>
              </a:rPr>
              <a:t>, 2007]</a:t>
            </a:r>
            <a:endParaRPr lang="en-US" sz="1800" dirty="0" smtClean="0">
              <a:solidFill>
                <a:schemeClr val="tx1">
                  <a:lumMod val="60000"/>
                  <a:lumOff val="40000"/>
                </a:schemeClr>
              </a:solidFill>
            </a:endParaRPr>
          </a:p>
          <a:p>
            <a:pPr lvl="0"/>
            <a:r>
              <a:rPr lang="en-US" dirty="0" smtClean="0"/>
              <a:t>Integrates auditory + articulatory representations (+ other senses).</a:t>
            </a:r>
            <a:br>
              <a:rPr lang="en-US" dirty="0" smtClean="0">
                <a:solidFill>
                  <a:srgbClr val="808080"/>
                </a:solidFill>
              </a:rPr>
            </a:br>
            <a:r>
              <a:rPr lang="en-US" sz="1800" dirty="0" smtClean="0">
                <a:solidFill>
                  <a:srgbClr val="B3B3B3"/>
                </a:solidFill>
              </a:rPr>
              <a:t>[Hickok &amp; </a:t>
            </a:r>
            <a:r>
              <a:rPr lang="en-US" sz="1800" dirty="0" err="1" smtClean="0">
                <a:solidFill>
                  <a:srgbClr val="B3B3B3"/>
                </a:solidFill>
              </a:rPr>
              <a:t>Poeppel</a:t>
            </a:r>
            <a:r>
              <a:rPr lang="en-US" sz="1800" dirty="0" smtClean="0">
                <a:solidFill>
                  <a:srgbClr val="B3B3B3"/>
                </a:solidFill>
              </a:rPr>
              <a:t>, 2007]</a:t>
            </a:r>
            <a:endParaRPr lang="en-US" dirty="0" smtClean="0"/>
          </a:p>
          <a:p>
            <a:pPr lvl="0"/>
            <a:r>
              <a:rPr lang="en-US" dirty="0" smtClean="0"/>
              <a:t>Implicated in </a:t>
            </a:r>
            <a:r>
              <a:rPr lang="en-US" b="1" dirty="0" smtClean="0"/>
              <a:t>phonetic recalibration</a:t>
            </a:r>
            <a:r>
              <a:rPr lang="en-US" dirty="0" smtClean="0"/>
              <a:t>, another rapid adaptation effect that requires a </a:t>
            </a:r>
            <a:r>
              <a:rPr lang="en-US" b="1" dirty="0" smtClean="0"/>
              <a:t>teaching signal.</a:t>
            </a:r>
            <a:br>
              <a:rPr lang="en-US" dirty="0" smtClean="0"/>
            </a:br>
            <a:r>
              <a:rPr lang="en-US" sz="1800" dirty="0" smtClean="0">
                <a:solidFill>
                  <a:srgbClr val="B3B3B3"/>
                </a:solidFill>
              </a:rPr>
              <a:t>[</a:t>
            </a:r>
            <a:r>
              <a:rPr lang="en-US" sz="1800" dirty="0">
                <a:solidFill>
                  <a:srgbClr val="B3B3B3"/>
                </a:solidFill>
              </a:rPr>
              <a:t>Killian-</a:t>
            </a:r>
            <a:r>
              <a:rPr lang="en-US" sz="1800" dirty="0" err="1">
                <a:solidFill>
                  <a:srgbClr val="B3B3B3"/>
                </a:solidFill>
              </a:rPr>
              <a:t>Hütten</a:t>
            </a:r>
            <a:r>
              <a:rPr lang="en-US" sz="1800" dirty="0">
                <a:solidFill>
                  <a:srgbClr val="B3B3B3"/>
                </a:solidFill>
              </a:rPr>
              <a:t> et al. </a:t>
            </a:r>
            <a:r>
              <a:rPr lang="en-US" sz="1800" dirty="0" smtClean="0">
                <a:solidFill>
                  <a:srgbClr val="B3B3B3"/>
                </a:solidFill>
              </a:rPr>
              <a:t>2011; </a:t>
            </a:r>
            <a:r>
              <a:rPr lang="en-US" sz="1800" dirty="0">
                <a:solidFill>
                  <a:srgbClr val="B3B3B3"/>
                </a:solidFill>
              </a:rPr>
              <a:t>Myers et al. 2014</a:t>
            </a:r>
            <a:r>
              <a:rPr lang="en-US" sz="1800" dirty="0" smtClean="0">
                <a:solidFill>
                  <a:srgbClr val="B3B3B3"/>
                </a:solidFill>
              </a:rPr>
              <a:t>]</a:t>
            </a:r>
            <a:endParaRPr lang="en-US" dirty="0">
              <a:solidFill>
                <a:srgbClr val="808080"/>
              </a:solidFill>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unified mechanism?</a:t>
            </a:r>
            <a:endParaRPr lang="en-US" dirty="0"/>
          </a:p>
        </p:txBody>
      </p:sp>
      <p:sp>
        <p:nvSpPr>
          <p:cNvPr id="3" name="Content Placeholder 2"/>
          <p:cNvSpPr>
            <a:spLocks noGrp="1"/>
          </p:cNvSpPr>
          <p:nvPr>
            <p:ph idx="1"/>
          </p:nvPr>
        </p:nvSpPr>
        <p:spPr/>
        <p:txBody>
          <a:bodyPr/>
          <a:lstStyle/>
          <a:p>
            <a:r>
              <a:rPr lang="en-US" dirty="0" smtClean="0">
                <a:solidFill>
                  <a:srgbClr val="808080"/>
                </a:solidFill>
              </a:rPr>
              <a:t>Recalibration is a form of distributional learning. </a:t>
            </a:r>
            <a:r>
              <a:rPr lang="en-US" sz="1800" dirty="0" smtClean="0">
                <a:solidFill>
                  <a:srgbClr val="B3B3B3"/>
                </a:solidFill>
              </a:rPr>
              <a:t>[Kleinschmidt &amp; Jaeger, 2015]</a:t>
            </a:r>
            <a:endParaRPr lang="en-US" sz="1800" dirty="0" smtClean="0">
              <a:solidFill>
                <a:srgbClr val="B3B3B3"/>
              </a:solidFill>
            </a:endParaRPr>
          </a:p>
          <a:p>
            <a:r>
              <a:rPr lang="en-US" dirty="0">
                <a:solidFill>
                  <a:srgbClr val="808080"/>
                </a:solidFill>
              </a:rPr>
              <a:t>U</a:t>
            </a:r>
            <a:r>
              <a:rPr lang="en-US" dirty="0" smtClean="0">
                <a:solidFill>
                  <a:srgbClr val="808080"/>
                </a:solidFill>
              </a:rPr>
              <a:t>nified </a:t>
            </a:r>
            <a:r>
              <a:rPr lang="en-US" b="1" dirty="0" smtClean="0">
                <a:solidFill>
                  <a:srgbClr val="808080"/>
                </a:solidFill>
              </a:rPr>
              <a:t>computational</a:t>
            </a:r>
            <a:r>
              <a:rPr lang="en-US" dirty="0" smtClean="0">
                <a:solidFill>
                  <a:srgbClr val="808080"/>
                </a:solidFill>
              </a:rPr>
              <a:t> principle might correspond to unified </a:t>
            </a:r>
            <a:r>
              <a:rPr lang="en-US" b="1" dirty="0" smtClean="0">
                <a:solidFill>
                  <a:srgbClr val="808080"/>
                </a:solidFill>
              </a:rPr>
              <a:t>neural </a:t>
            </a:r>
            <a:r>
              <a:rPr lang="en-US" dirty="0" smtClean="0">
                <a:solidFill>
                  <a:srgbClr val="808080"/>
                </a:solidFill>
              </a:rPr>
              <a:t>mechanism in SMG.</a:t>
            </a: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p:sp>
        <p:nvSpPr>
          <p:cNvPr id="4" name="Content Placeholder 3"/>
          <p:cNvSpPr>
            <a:spLocks noGrp="1"/>
          </p:cNvSpPr>
          <p:nvPr>
            <p:ph idx="1"/>
          </p:nvPr>
        </p:nvSpPr>
        <p:spPr>
          <a:xfrm>
            <a:off x="685800" y="1981200"/>
            <a:ext cx="7019290" cy="4114800"/>
          </a:xfrm>
        </p:spPr>
        <p:txBody>
          <a:bodyPr/>
          <a:p>
            <a:pPr marL="0" indent="0">
              <a:buNone/>
            </a:pPr>
            <a:r>
              <a:rPr lang="x-none" altLang="en-US">
                <a:solidFill>
                  <a:schemeClr val="bg2"/>
                </a:solidFill>
              </a:rPr>
              <a:t>Robust speech perception requires that listeners infer:</a:t>
            </a:r>
            <a:endParaRPr lang="x-none" altLang="en-US">
              <a:solidFill>
                <a:schemeClr val="bg2"/>
              </a:solidFill>
            </a:endParaRPr>
          </a:p>
          <a:p>
            <a:pPr lvl="1"/>
            <a:r>
              <a:rPr lang="x-none" altLang="en-US" b="1">
                <a:solidFill>
                  <a:schemeClr val="bg2"/>
                </a:solidFill>
              </a:rPr>
              <a:t>What</a:t>
            </a:r>
            <a:r>
              <a:rPr lang="x-none" altLang="en-US">
                <a:solidFill>
                  <a:schemeClr val="bg2"/>
                </a:solidFill>
              </a:rPr>
              <a:t> a talker is saying (category)</a:t>
            </a:r>
            <a:endParaRPr lang="x-none" altLang="en-US">
              <a:solidFill>
                <a:schemeClr val="bg2"/>
              </a:solidFill>
            </a:endParaRPr>
          </a:p>
          <a:p>
            <a:pPr lvl="1"/>
            <a:r>
              <a:rPr lang="x-none" altLang="en-US" b="1">
                <a:solidFill>
                  <a:schemeClr val="bg2"/>
                </a:solidFill>
              </a:rPr>
              <a:t>How </a:t>
            </a:r>
            <a:r>
              <a:rPr lang="x-none" altLang="en-US">
                <a:solidFill>
                  <a:schemeClr val="bg2"/>
                </a:solidFill>
              </a:rPr>
              <a:t>a talker says things (distributions of </a:t>
            </a:r>
            <a:r>
              <a:rPr lang="x-none" altLang="en-US" b="1">
                <a:solidFill>
                  <a:schemeClr val="bg2"/>
                </a:solidFill>
              </a:rPr>
              <a:t>cues</a:t>
            </a:r>
            <a:r>
              <a:rPr lang="x-none" altLang="en-US">
                <a:solidFill>
                  <a:schemeClr val="bg2"/>
                </a:solidFill>
              </a:rPr>
              <a:t>)</a:t>
            </a:r>
            <a:endParaRPr lang="x-none" altLang="en-US">
              <a:solidFill>
                <a:schemeClr val="bg2"/>
              </a:solidFill>
            </a:endParaRPr>
          </a:p>
          <a:p>
            <a:pPr lvl="1"/>
            <a:r>
              <a:rPr lang="x-none" altLang="en-US" b="1">
                <a:solidFill>
                  <a:schemeClr val="bg2"/>
                </a:solidFill>
              </a:rPr>
              <a:t>Who</a:t>
            </a:r>
            <a:r>
              <a:rPr lang="x-none" altLang="en-US">
                <a:solidFill>
                  <a:schemeClr val="bg2"/>
                </a:solidFill>
              </a:rPr>
              <a:t> a talker is (distribution of </a:t>
            </a:r>
            <a:r>
              <a:rPr lang="x-none" altLang="en-US" b="1">
                <a:solidFill>
                  <a:schemeClr val="bg2"/>
                </a:solidFill>
              </a:rPr>
              <a:t>talkers</a:t>
            </a:r>
            <a:r>
              <a:rPr lang="x-none" altLang="en-US">
                <a:solidFill>
                  <a:schemeClr val="bg2"/>
                </a:solidFill>
              </a:rPr>
              <a:t>, and where current talker belongs)</a:t>
            </a:r>
            <a:endParaRPr lang="x-none" altLang="en-US">
              <a:solidFill>
                <a:schemeClr val="bg2"/>
              </a:solidFill>
            </a:endParaRPr>
          </a:p>
        </p:txBody>
      </p:sp>
      <p:sp>
        <p:nvSpPr>
          <p:cNvPr id="2" name="Slide Number Placeholder 1"/>
          <p:cNvSpPr>
            <a:spLocks noGrp="1"/>
          </p:cNvSpPr>
          <p:nvPr>
            <p:ph type="sldNum" sz="quarter" idx="12"/>
          </p:nvPr>
        </p:nvSpPr>
        <p:spPr/>
        <p:txBody>
          <a:bodyPr/>
          <a:p>
            <a:fld id="{F7B6E4B8-3581-4EBC-9FE4-0D48241C9678}" type="slidenum">
              <a:rPr lang="en-US"/>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Interested?</a:t>
            </a:r>
            <a:endParaRPr lang="x-none" altLang="en-US"/>
          </a:p>
        </p:txBody>
      </p:sp>
      <p:sp>
        <p:nvSpPr>
          <p:cNvPr id="3" name="Content Placeholder 2"/>
          <p:cNvSpPr>
            <a:spLocks noGrp="1"/>
          </p:cNvSpPr>
          <p:nvPr>
            <p:ph idx="1"/>
          </p:nvPr>
        </p:nvSpPr>
        <p:spPr/>
        <p:txBody>
          <a:bodyPr/>
          <a:p>
            <a:r>
              <a:rPr lang="x-none" altLang="en-US"/>
              <a:t>Starting lab at </a:t>
            </a:r>
            <a:r>
              <a:rPr lang="x-none" altLang="en-US" b="1"/>
              <a:t>Rutgers </a:t>
            </a:r>
            <a:r>
              <a:rPr lang="x-none" altLang="en-US"/>
              <a:t>New Brunswick in fall 2018.</a:t>
            </a:r>
            <a:endParaRPr lang="x-none" altLang="en-US"/>
          </a:p>
          <a:p>
            <a:r>
              <a:rPr lang="x-none" altLang="en-US"/>
              <a:t>Computational {modeling | cog. neuro. | psycholinguistics}</a:t>
            </a:r>
            <a:endParaRPr lang="x-none" altLang="en-US"/>
          </a:p>
          <a:p>
            <a:r>
              <a:rPr lang="x-none" altLang="en-US"/>
              <a:t>Looking for</a:t>
            </a:r>
            <a:endParaRPr lang="x-none" altLang="en-US"/>
          </a:p>
          <a:p>
            <a:pPr lvl="1"/>
            <a:r>
              <a:rPr lang="x-none" altLang="en-US"/>
              <a:t>Lab manager</a:t>
            </a:r>
            <a:endParaRPr lang="x-none" altLang="en-US"/>
          </a:p>
          <a:p>
            <a:pPr lvl="1"/>
            <a:r>
              <a:rPr lang="x-none" altLang="en-US"/>
              <a:t>Grad students</a:t>
            </a:r>
            <a:endParaRPr lang="x-none" altLang="en-US"/>
          </a:p>
          <a:p>
            <a:pPr lvl="1"/>
            <a:r>
              <a:rPr lang="x-none" altLang="en-US"/>
              <a:t>Post docs</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a:xfrm>
            <a:off x="685800" y="1524000"/>
            <a:ext cx="7772400" cy="4114800"/>
          </a:xfrm>
        </p:spPr>
        <p:txBody>
          <a:bodyPr/>
          <a:lstStyle/>
          <a:p>
            <a:pPr algn="l"/>
            <a:r>
              <a:rPr lang="en-US" sz="2800" dirty="0" smtClean="0"/>
              <a:t>Florian Jaeger </a:t>
            </a:r>
            <a:r>
              <a:rPr lang="x-none" altLang="en-US" sz="2800" dirty="0" smtClean="0"/>
              <a:t>and HLP Lab	</a:t>
            </a:r>
            <a:endParaRPr lang="en-US" sz="2800" dirty="0" smtClean="0"/>
          </a:p>
          <a:p>
            <a:r>
              <a:rPr lang="en-US" sz="2800" dirty="0" smtClean="0"/>
              <a:t>Andrew Watts</a:t>
            </a:r>
            <a:endParaRPr lang="x-none" altLang="en-US" sz="2800" dirty="0" smtClean="0"/>
          </a:p>
          <a:p>
            <a:pPr defTabSz="-635">
              <a:tabLst>
                <a:tab pos="1657350" algn="l"/>
              </a:tabLst>
            </a:pPr>
            <a:r>
              <a:rPr lang="en-US" sz="2800" dirty="0" smtClean="0"/>
              <a:t>NSF &amp; NIH NICHD</a:t>
            </a:r>
            <a:br>
              <a:rPr lang="en-US" dirty="0" smtClean="0"/>
            </a:br>
            <a:r>
              <a:rPr lang="en-US" sz="1400" dirty="0" smtClean="0"/>
              <a:t>GRFP (DFK)	F31 (DFK) and R01 (TFJ)</a:t>
            </a:r>
            <a:endParaRPr lang="en-US" sz="1400" dirty="0" smtClean="0"/>
          </a:p>
          <a:p>
            <a:endParaRPr lang="en-US"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p:sp>
        <p:nvSpPr>
          <p:cNvPr id="4" name="Content Placeholder 3"/>
          <p:cNvSpPr>
            <a:spLocks noGrp="1"/>
          </p:cNvSpPr>
          <p:nvPr>
            <p:ph idx="1"/>
          </p:nvPr>
        </p:nvSpPr>
        <p:spPr>
          <a:xfrm>
            <a:off x="685800" y="1981200"/>
            <a:ext cx="7019290" cy="4114800"/>
          </a:xfrm>
        </p:spPr>
        <p:txBody>
          <a:bodyPr/>
          <a:p>
            <a:pPr marL="0" indent="0">
              <a:buNone/>
            </a:pPr>
            <a:r>
              <a:rPr lang="x-none" altLang="en-US">
                <a:solidFill>
                  <a:schemeClr val="bg2"/>
                </a:solidFill>
              </a:rPr>
              <a:t>Robust speech perception requires that listeners infer:</a:t>
            </a:r>
            <a:endParaRPr lang="x-none" altLang="en-US">
              <a:solidFill>
                <a:schemeClr val="bg2"/>
              </a:solidFill>
            </a:endParaRPr>
          </a:p>
          <a:p>
            <a:pPr lvl="1"/>
            <a:r>
              <a:rPr lang="x-none" altLang="en-US" b="1">
                <a:solidFill>
                  <a:schemeClr val="bg2"/>
                </a:solidFill>
              </a:rPr>
              <a:t>What</a:t>
            </a:r>
            <a:r>
              <a:rPr lang="x-none" altLang="en-US">
                <a:solidFill>
                  <a:schemeClr val="bg2"/>
                </a:solidFill>
              </a:rPr>
              <a:t> a talker is saying (category)</a:t>
            </a:r>
            <a:endParaRPr lang="x-none" altLang="en-US">
              <a:solidFill>
                <a:schemeClr val="bg2"/>
              </a:solidFill>
            </a:endParaRPr>
          </a:p>
          <a:p>
            <a:pPr lvl="1"/>
            <a:r>
              <a:rPr lang="x-none" altLang="en-US" b="1">
                <a:solidFill>
                  <a:schemeClr val="bg2"/>
                </a:solidFill>
              </a:rPr>
              <a:t>How </a:t>
            </a:r>
            <a:r>
              <a:rPr lang="x-none" altLang="en-US">
                <a:solidFill>
                  <a:schemeClr val="bg2"/>
                </a:solidFill>
              </a:rPr>
              <a:t>a talker says things (distributions of </a:t>
            </a:r>
            <a:r>
              <a:rPr lang="x-none" altLang="en-US" b="1">
                <a:solidFill>
                  <a:schemeClr val="bg2"/>
                </a:solidFill>
              </a:rPr>
              <a:t>cues</a:t>
            </a:r>
            <a:r>
              <a:rPr lang="x-none" altLang="en-US">
                <a:solidFill>
                  <a:schemeClr val="bg2"/>
                </a:solidFill>
              </a:rPr>
              <a:t>)</a:t>
            </a:r>
            <a:endParaRPr lang="x-none" altLang="en-US">
              <a:solidFill>
                <a:schemeClr val="bg2"/>
              </a:solidFill>
            </a:endParaRPr>
          </a:p>
          <a:p>
            <a:pPr lvl="1"/>
            <a:r>
              <a:rPr lang="x-none" altLang="en-US" b="1">
                <a:solidFill>
                  <a:schemeClr val="bg2"/>
                </a:solidFill>
              </a:rPr>
              <a:t>Who</a:t>
            </a:r>
            <a:r>
              <a:rPr lang="x-none" altLang="en-US">
                <a:solidFill>
                  <a:schemeClr val="bg2"/>
                </a:solidFill>
              </a:rPr>
              <a:t> a talker is (distribution of </a:t>
            </a:r>
            <a:r>
              <a:rPr lang="x-none" altLang="en-US" b="1">
                <a:solidFill>
                  <a:schemeClr val="bg2"/>
                </a:solidFill>
              </a:rPr>
              <a:t>talkers</a:t>
            </a:r>
            <a:r>
              <a:rPr lang="x-none" altLang="en-US">
                <a:solidFill>
                  <a:schemeClr val="bg2"/>
                </a:solidFill>
              </a:rPr>
              <a:t>, and where current talker belongs)</a:t>
            </a:r>
            <a:endParaRPr lang="x-none" altLang="en-US">
              <a:solidFill>
                <a:schemeClr val="bg2"/>
              </a:solidFill>
            </a:endParaRPr>
          </a:p>
        </p:txBody>
      </p:sp>
      <p:sp>
        <p:nvSpPr>
          <p:cNvPr id="2" name="Slide Number Placeholder 1"/>
          <p:cNvSpPr>
            <a:spLocks noGrp="1"/>
          </p:cNvSpPr>
          <p:nvPr>
            <p:ph type="sldNum" sz="quarter" idx="12"/>
          </p:nvPr>
        </p:nvSpPr>
        <p:spPr/>
        <p:txBody>
          <a:bodyPr/>
          <a:p>
            <a:fld id="{F7B6E4B8-3581-4EBC-9FE4-0D48241C9678}" type="slidenum">
              <a:rPr lang="en-US"/>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Wrapping up</a:t>
            </a:r>
            <a:endParaRPr lang="x-none" altLang="en-US"/>
          </a:p>
        </p:txBody>
      </p:sp>
      <p:sp>
        <p:nvSpPr>
          <p:cNvPr id="3" name="Content Placeholder 2"/>
          <p:cNvSpPr>
            <a:spLocks noGrp="1"/>
          </p:cNvSpPr>
          <p:nvPr>
            <p:ph idx="1"/>
          </p:nvPr>
        </p:nvSpPr>
        <p:spPr/>
        <p:txBody>
          <a:bodyPr/>
          <a:p>
            <a:r>
              <a:rPr lang="x-none" altLang="en-US"/>
              <a:t>Good inference requires accurate </a:t>
            </a:r>
            <a:r>
              <a:rPr lang="x-none" altLang="en-US" b="1"/>
              <a:t>predictions</a:t>
            </a:r>
            <a:endParaRPr lang="x-none" altLang="en-US"/>
          </a:p>
          <a:p>
            <a:r>
              <a:rPr lang="x-none" altLang="en-US"/>
              <a:t>Good </a:t>
            </a:r>
            <a:r>
              <a:rPr lang="x-none" altLang="en-US" b="1"/>
              <a:t>predictions </a:t>
            </a:r>
            <a:r>
              <a:rPr lang="x-none" altLang="en-US"/>
              <a:t>require </a:t>
            </a:r>
            <a:r>
              <a:rPr lang="x-none" altLang="en-US" b="1"/>
              <a:t>adaptation</a:t>
            </a:r>
            <a:r>
              <a:rPr lang="x-none" altLang="en-US"/>
              <a:t> (when distributions change)</a:t>
            </a:r>
            <a:endParaRPr lang="x-none" altLang="en-US"/>
          </a:p>
          <a:p>
            <a:r>
              <a:rPr lang="x-none" altLang="en-US" b="1"/>
              <a:t>Adaptation </a:t>
            </a:r>
            <a:r>
              <a:rPr lang="x-none" altLang="en-US"/>
              <a:t>is </a:t>
            </a:r>
            <a:r>
              <a:rPr lang="x-none" altLang="en-US" b="1"/>
              <a:t>inference</a:t>
            </a:r>
            <a:r>
              <a:rPr lang="x-none" altLang="en-US"/>
              <a:t> (at a higher level)</a:t>
            </a:r>
            <a:endParaRPr lang="x-none" altLang="en-US"/>
          </a:p>
          <a:p>
            <a:r>
              <a:rPr lang="x-none" altLang="en-US"/>
              <a:t>...so adaptation requires good </a:t>
            </a:r>
            <a:r>
              <a:rPr lang="x-none" altLang="en-US" b="1"/>
              <a:t>predictions </a:t>
            </a:r>
            <a:r>
              <a:rPr lang="x-none" altLang="en-US"/>
              <a:t>(at a higher level)</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85800" y="1143000"/>
            <a:ext cx="7801610" cy="4114800"/>
          </a:xfrm>
        </p:spPr>
        <p:txBody>
          <a:bodyPr/>
          <a:p>
            <a:pPr marL="0" indent="0">
              <a:buNone/>
            </a:pPr>
            <a:r>
              <a:rPr lang="x-none" altLang="en-US" sz="4000">
                <a:solidFill>
                  <a:schemeClr val="tx2"/>
                </a:solidFill>
                <a:sym typeface="+mn-ea"/>
              </a:rPr>
              <a:t>Effective inference in a </a:t>
            </a:r>
            <a:r>
              <a:rPr lang="x-none" altLang="en-US" sz="4000" b="1">
                <a:solidFill>
                  <a:schemeClr val="tx2"/>
                </a:solidFill>
                <a:sym typeface="+mn-ea"/>
              </a:rPr>
              <a:t>variable world</a:t>
            </a:r>
            <a:r>
              <a:rPr lang="x-none" altLang="en-US" sz="4000">
                <a:solidFill>
                  <a:schemeClr val="tx2"/>
                </a:solidFill>
                <a:sym typeface="+mn-ea"/>
              </a:rPr>
              <a:t> i</a:t>
            </a:r>
            <a:r>
              <a:rPr lang="x-none" altLang="en-US" sz="4000">
                <a:solidFill>
                  <a:schemeClr val="tx2"/>
                </a:solidFill>
              </a:rPr>
              <a:t>nvolves prediction (errors) at </a:t>
            </a:r>
            <a:r>
              <a:rPr lang="x-none" altLang="en-US" sz="4000" b="1">
                <a:solidFill>
                  <a:schemeClr val="tx2"/>
                </a:solidFill>
              </a:rPr>
              <a:t>many levels</a:t>
            </a:r>
            <a:r>
              <a:rPr lang="x-none" altLang="en-US" sz="4000">
                <a:solidFill>
                  <a:schemeClr val="tx2"/>
                </a:solidFill>
              </a:rPr>
              <a:t>:</a:t>
            </a:r>
            <a:endParaRPr lang="x-none" altLang="en-US" sz="4000">
              <a:solidFill>
                <a:schemeClr val="tx2"/>
              </a:solidFill>
            </a:endParaRPr>
          </a:p>
          <a:p>
            <a:pPr marL="0" indent="0">
              <a:buNone/>
            </a:pPr>
            <a:endParaRPr lang="x-none" altLang="en-US" sz="4000"/>
          </a:p>
          <a:p>
            <a:r>
              <a:rPr lang="x-none" altLang="en-US"/>
              <a:t>About </a:t>
            </a:r>
            <a:r>
              <a:rPr lang="x-none" altLang="en-US" b="1"/>
              <a:t>stimuli</a:t>
            </a:r>
            <a:r>
              <a:rPr lang="x-none" altLang="en-US"/>
              <a:t> (cues)</a:t>
            </a:r>
            <a:endParaRPr lang="x-none" altLang="en-US"/>
          </a:p>
          <a:p>
            <a:r>
              <a:rPr lang="x-none" altLang="en-US"/>
              <a:t>About </a:t>
            </a:r>
            <a:r>
              <a:rPr lang="x-none" altLang="en-US" b="1"/>
              <a:t>distributions</a:t>
            </a:r>
            <a:r>
              <a:rPr lang="x-none" altLang="en-US"/>
              <a:t> (accents)</a:t>
            </a:r>
            <a:endParaRPr lang="x-none" altLang="en-US"/>
          </a:p>
          <a:p>
            <a:pPr algn="l"/>
            <a:r>
              <a:rPr lang="x-none" altLang="en-US"/>
              <a:t>About </a:t>
            </a:r>
            <a:r>
              <a:rPr lang="x-none" altLang="en-US" b="1"/>
              <a:t>contexts</a:t>
            </a:r>
            <a:r>
              <a:rPr lang="x-none" altLang="en-US"/>
              <a:t> (type of talker)</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Recalibration</a:t>
            </a:r>
            <a:endParaRPr lang="en-US"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13" name="TextBox 12"/>
          <p:cNvSpPr txBox="1"/>
          <p:nvPr/>
        </p:nvSpPr>
        <p:spPr>
          <a:xfrm>
            <a:off x="3200400" y="1752600"/>
            <a:ext cx="364403" cy="461665"/>
          </a:xfrm>
          <a:prstGeom prst="rect">
            <a:avLst/>
          </a:prstGeom>
          <a:noFill/>
        </p:spPr>
        <p:txBody>
          <a:bodyPr wrap="none" rtlCol="0">
            <a:spAutoFit/>
          </a:bodyPr>
          <a:lstStyle/>
          <a:p>
            <a:r>
              <a:rPr lang="en-US" dirty="0" smtClean="0"/>
              <a:t>+</a:t>
            </a:r>
            <a:endParaRPr lang="en-US" dirty="0"/>
          </a:p>
        </p:txBody>
      </p:sp>
      <p:sp>
        <p:nvSpPr>
          <p:cNvPr id="14" name="TextBox 13"/>
          <p:cNvSpPr txBox="1"/>
          <p:nvPr/>
        </p:nvSpPr>
        <p:spPr>
          <a:xfrm>
            <a:off x="3870430" y="1752600"/>
            <a:ext cx="1856097" cy="461665"/>
          </a:xfrm>
          <a:prstGeom prst="rect">
            <a:avLst/>
          </a:prstGeom>
          <a:noFill/>
        </p:spPr>
        <p:txBody>
          <a:bodyPr wrap="none" rtlCol="0">
            <a:spAutoFit/>
          </a:bodyPr>
          <a:lstStyle/>
          <a:p>
            <a:pPr algn="ctr"/>
            <a:r>
              <a:rPr lang="en-US" dirty="0" smtClean="0"/>
              <a:t>Visual Label</a:t>
            </a:r>
            <a:endParaRPr lang="en-US" dirty="0"/>
          </a:p>
        </p:txBody>
      </p:sp>
      <p:pic>
        <p:nvPicPr>
          <p:cNvPr id="15" name="A5.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8600" y="5791200"/>
            <a:ext cx="812800" cy="812800"/>
          </a:xfrm>
          <a:prstGeom prst="rect">
            <a:avLst/>
          </a:prstGeom>
        </p:spPr>
      </p:pic>
      <p:pic>
        <p:nvPicPr>
          <p:cNvPr id="16" name="VbA5.mp4">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3593432" y="2396837"/>
            <a:ext cx="2286000" cy="1870363"/>
          </a:xfrm>
          <a:prstGeom prst="rect">
            <a:avLst/>
          </a:prstGeom>
        </p:spPr>
      </p:pic>
      <p:pic>
        <p:nvPicPr>
          <p:cNvPr id="18" name="VdA5.mp4">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3593432" y="4687210"/>
            <a:ext cx="2280654" cy="1865990"/>
          </a:xfrm>
          <a:prstGeom prst="rect">
            <a:avLst/>
          </a:prstGeom>
        </p:spPr>
      </p:pic>
      <p:sp>
        <p:nvSpPr>
          <p:cNvPr id="19" name="TextBox 18"/>
          <p:cNvSpPr txBox="1"/>
          <p:nvPr/>
        </p:nvSpPr>
        <p:spPr>
          <a:xfrm>
            <a:off x="6172200" y="1748135"/>
            <a:ext cx="2759439" cy="461665"/>
          </a:xfrm>
          <a:prstGeom prst="rect">
            <a:avLst/>
          </a:prstGeom>
          <a:noFill/>
        </p:spPr>
        <p:txBody>
          <a:bodyPr wrap="none" rtlCol="0">
            <a:spAutoFit/>
          </a:bodyPr>
          <a:lstStyle/>
          <a:p>
            <a:r>
              <a:rPr lang="en-US" dirty="0" smtClean="0"/>
              <a:t>=     Boundary shift</a:t>
            </a:r>
            <a:endParaRPr lang="en-US" dirty="0"/>
          </a:p>
        </p:txBody>
      </p:sp>
      <p:pic>
        <p:nvPicPr>
          <p:cNvPr id="21" name="Picture 20" descr="berteslon2003_fig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41556" y="2971800"/>
            <a:ext cx="2802444" cy="2895600"/>
          </a:xfrm>
          <a:prstGeom prst="rect">
            <a:avLst/>
          </a:prstGeom>
        </p:spPr>
      </p:pic>
      <p:grpSp>
        <p:nvGrpSpPr>
          <p:cNvPr id="24" name="Group 23"/>
          <p:cNvGrpSpPr/>
          <p:nvPr/>
        </p:nvGrpSpPr>
        <p:grpSpPr>
          <a:xfrm>
            <a:off x="209364" y="1752600"/>
            <a:ext cx="3147015" cy="3589497"/>
            <a:chOff x="209364" y="1752600"/>
            <a:chExt cx="3147015" cy="3589497"/>
          </a:xfrm>
        </p:grpSpPr>
        <p:grpSp>
          <p:nvGrpSpPr>
            <p:cNvPr id="11" name="Group 10"/>
            <p:cNvGrpSpPr/>
            <p:nvPr/>
          </p:nvGrpSpPr>
          <p:grpSpPr>
            <a:xfrm>
              <a:off x="209364" y="2514600"/>
              <a:ext cx="3147015" cy="2827497"/>
              <a:chOff x="285564" y="1705034"/>
              <a:chExt cx="3147015" cy="2827497"/>
            </a:xfrm>
          </p:grpSpPr>
          <p:pic>
            <p:nvPicPr>
              <p:cNvPr id="5" name="Picture 4" descr="conditions-schematics-pdfs-ambig.pdf"/>
              <p:cNvPicPr>
                <a:picLocks noChangeAspect="1"/>
              </p:cNvPicPr>
              <p:nvPr/>
            </p:nvPicPr>
            <p:blipFill rotWithShape="1">
              <a:blip r:embed="rId11">
                <a:extLst>
                  <a:ext uri="{28A0092B-C50C-407E-A947-70E740481C1C}">
                    <a14:useLocalDpi xmlns:a14="http://schemas.microsoft.com/office/drawing/2010/main" val="0"/>
                  </a:ext>
                </a:extLst>
              </a:blip>
              <a:srcRect l="-1" t="-33200" r="12489" b="17200"/>
              <a:stretch>
                <a:fillRect/>
              </a:stretch>
            </p:blipFill>
            <p:spPr>
              <a:xfrm>
                <a:off x="441478" y="1705034"/>
                <a:ext cx="2530322" cy="2096269"/>
              </a:xfrm>
              <a:prstGeom prst="rect">
                <a:avLst/>
              </a:prstGeom>
              <a:solidFill>
                <a:schemeClr val="bg2"/>
              </a:solidFill>
            </p:spPr>
          </p:pic>
          <p:sp>
            <p:nvSpPr>
              <p:cNvPr id="6" name="TextBox 5"/>
              <p:cNvSpPr txBox="1"/>
              <p:nvPr/>
            </p:nvSpPr>
            <p:spPr>
              <a:xfrm>
                <a:off x="601579" y="2971800"/>
                <a:ext cx="543739" cy="461665"/>
              </a:xfrm>
              <a:prstGeom prst="rect">
                <a:avLst/>
              </a:prstGeom>
              <a:noFill/>
            </p:spPr>
            <p:txBody>
              <a:bodyPr wrap="none" rtlCol="0">
                <a:spAutoFit/>
              </a:bodyPr>
              <a:lstStyle/>
              <a:p>
                <a:r>
                  <a:rPr lang="en-US" dirty="0" smtClean="0"/>
                  <a:t>/b/</a:t>
                </a:r>
                <a:endParaRPr lang="en-US" dirty="0"/>
              </a:p>
            </p:txBody>
          </p:sp>
          <p:sp>
            <p:nvSpPr>
              <p:cNvPr id="7" name="TextBox 6"/>
              <p:cNvSpPr txBox="1"/>
              <p:nvPr/>
            </p:nvSpPr>
            <p:spPr>
              <a:xfrm>
                <a:off x="2438400" y="2971800"/>
                <a:ext cx="543739" cy="461665"/>
              </a:xfrm>
              <a:prstGeom prst="rect">
                <a:avLst/>
              </a:prstGeom>
              <a:noFill/>
            </p:spPr>
            <p:txBody>
              <a:bodyPr wrap="none" rtlCol="0">
                <a:spAutoFit/>
              </a:bodyPr>
              <a:lstStyle/>
              <a:p>
                <a:r>
                  <a:rPr lang="en-US" dirty="0" smtClean="0"/>
                  <a:t>/d/</a:t>
                </a:r>
                <a:endParaRPr lang="en-US" dirty="0"/>
              </a:p>
            </p:txBody>
          </p:sp>
          <p:cxnSp>
            <p:nvCxnSpPr>
              <p:cNvPr id="9" name="Straight Connector 8"/>
              <p:cNvCxnSpPr/>
              <p:nvPr/>
            </p:nvCxnSpPr>
            <p:spPr bwMode="auto">
              <a:xfrm>
                <a:off x="407670" y="3886200"/>
                <a:ext cx="2766060" cy="0"/>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10" name="TextBox 9"/>
              <p:cNvSpPr txBox="1"/>
              <p:nvPr/>
            </p:nvSpPr>
            <p:spPr>
              <a:xfrm>
                <a:off x="285564" y="3886200"/>
                <a:ext cx="3147015" cy="646331"/>
              </a:xfrm>
              <a:prstGeom prst="rect">
                <a:avLst/>
              </a:prstGeom>
              <a:noFill/>
            </p:spPr>
            <p:txBody>
              <a:bodyPr wrap="none" rtlCol="0">
                <a:spAutoFit/>
              </a:bodyPr>
              <a:lstStyle/>
              <a:p>
                <a:pPr algn="ctr"/>
                <a:r>
                  <a:rPr lang="en-US" sz="1800" dirty="0" smtClean="0"/>
                  <a:t>/aba/             to              /</a:t>
                </a:r>
                <a:r>
                  <a:rPr lang="en-US" sz="1800" dirty="0" err="1" smtClean="0"/>
                  <a:t>ada</a:t>
                </a:r>
                <a:r>
                  <a:rPr lang="en-US" sz="1800" dirty="0" smtClean="0"/>
                  <a:t>/</a:t>
                </a:r>
                <a:endParaRPr lang="en-US" sz="1800" dirty="0" smtClean="0"/>
              </a:p>
              <a:p>
                <a:r>
                  <a:rPr lang="en-US" sz="1800" dirty="0" smtClean="0"/>
                  <a:t>acoustic continuum</a:t>
                </a:r>
                <a:endParaRPr lang="en-US" sz="1800" dirty="0"/>
              </a:p>
            </p:txBody>
          </p:sp>
        </p:grpSp>
        <p:sp>
          <p:nvSpPr>
            <p:cNvPr id="12" name="TextBox 11"/>
            <p:cNvSpPr txBox="1"/>
            <p:nvPr/>
          </p:nvSpPr>
          <p:spPr>
            <a:xfrm>
              <a:off x="436574" y="1752600"/>
              <a:ext cx="2459026" cy="461665"/>
            </a:xfrm>
            <a:prstGeom prst="rect">
              <a:avLst/>
            </a:prstGeom>
            <a:noFill/>
          </p:spPr>
          <p:txBody>
            <a:bodyPr wrap="none" rtlCol="0">
              <a:spAutoFit/>
            </a:bodyPr>
            <a:lstStyle/>
            <a:p>
              <a:r>
                <a:rPr lang="en-US" b="1" dirty="0" smtClean="0">
                  <a:solidFill>
                    <a:srgbClr val="F8766D"/>
                  </a:solidFill>
                </a:rPr>
                <a:t>Ambiguous</a:t>
              </a:r>
              <a:r>
                <a:rPr lang="en-US" dirty="0" smtClean="0">
                  <a:solidFill>
                    <a:srgbClr val="F8766D"/>
                  </a:solidFill>
                </a:rPr>
                <a:t> cue</a:t>
              </a:r>
              <a:endParaRPr lang="en-US" dirty="0">
                <a:solidFill>
                  <a:srgbClr val="F8766D"/>
                </a:solidFill>
              </a:endParaRPr>
            </a:p>
          </p:txBody>
        </p:sp>
        <p:sp>
          <p:nvSpPr>
            <p:cNvPr id="20" name="TextBox 19"/>
            <p:cNvSpPr txBox="1"/>
            <p:nvPr/>
          </p:nvSpPr>
          <p:spPr>
            <a:xfrm>
              <a:off x="1572479" y="2743200"/>
              <a:ext cx="561121" cy="461665"/>
            </a:xfrm>
            <a:prstGeom prst="rect">
              <a:avLst/>
            </a:prstGeom>
            <a:noFill/>
          </p:spPr>
          <p:txBody>
            <a:bodyPr wrap="none" rtlCol="0">
              <a:spAutoFit/>
            </a:bodyPr>
            <a:lstStyle/>
            <a:p>
              <a:r>
                <a:rPr lang="en-US" dirty="0" smtClean="0"/>
                <a:t>A?</a:t>
              </a:r>
              <a:endParaRPr lang="en-US" dirty="0"/>
            </a:p>
          </p:txBody>
        </p:sp>
        <p:cxnSp>
          <p:nvCxnSpPr>
            <p:cNvPr id="23" name="Straight Arrow Connector 22"/>
            <p:cNvCxnSpPr/>
            <p:nvPr/>
          </p:nvCxnSpPr>
          <p:spPr bwMode="auto">
            <a:xfrm>
              <a:off x="1828800" y="3276600"/>
              <a:ext cx="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pic>
        <p:nvPicPr>
          <p:cNvPr id="27" name="Picture 26" descr="Vb.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81400" y="2411197"/>
            <a:ext cx="2285999" cy="1856003"/>
          </a:xfrm>
          <a:prstGeom prst="rect">
            <a:avLst/>
          </a:prstGeom>
        </p:spPr>
      </p:pic>
      <p:sp>
        <p:nvSpPr>
          <p:cNvPr id="25" name="TextBox 24"/>
          <p:cNvSpPr txBox="1"/>
          <p:nvPr/>
        </p:nvSpPr>
        <p:spPr>
          <a:xfrm>
            <a:off x="3581400" y="2438400"/>
            <a:ext cx="561121" cy="461665"/>
          </a:xfrm>
          <a:prstGeom prst="rect">
            <a:avLst/>
          </a:prstGeom>
          <a:noFill/>
        </p:spPr>
        <p:txBody>
          <a:bodyPr wrap="none" rtlCol="0">
            <a:spAutoFit/>
          </a:bodyPr>
          <a:lstStyle/>
          <a:p>
            <a:r>
              <a:rPr lang="en-US" dirty="0" err="1" smtClean="0">
                <a:solidFill>
                  <a:schemeClr val="bg2"/>
                </a:solidFill>
              </a:rPr>
              <a:t>Vb</a:t>
            </a:r>
            <a:endParaRPr lang="en-US" dirty="0">
              <a:solidFill>
                <a:schemeClr val="bg2"/>
              </a:solidFill>
            </a:endParaRPr>
          </a:p>
        </p:txBody>
      </p:sp>
      <p:pic>
        <p:nvPicPr>
          <p:cNvPr id="28" name="Picture 27" descr="V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10930" y="4689785"/>
            <a:ext cx="2272459" cy="1863415"/>
          </a:xfrm>
          <a:prstGeom prst="rect">
            <a:avLst/>
          </a:prstGeom>
        </p:spPr>
      </p:pic>
      <p:sp>
        <p:nvSpPr>
          <p:cNvPr id="26" name="TextBox 25"/>
          <p:cNvSpPr txBox="1"/>
          <p:nvPr/>
        </p:nvSpPr>
        <p:spPr>
          <a:xfrm>
            <a:off x="3553679" y="4719935"/>
            <a:ext cx="561121" cy="461665"/>
          </a:xfrm>
          <a:prstGeom prst="rect">
            <a:avLst/>
          </a:prstGeom>
          <a:noFill/>
        </p:spPr>
        <p:txBody>
          <a:bodyPr wrap="none" rtlCol="0">
            <a:spAutoFit/>
          </a:bodyPr>
          <a:lstStyle/>
          <a:p>
            <a:r>
              <a:rPr lang="en-US" dirty="0" err="1" smtClean="0">
                <a:solidFill>
                  <a:schemeClr val="bg2"/>
                </a:solidFill>
              </a:rPr>
              <a:t>Vd</a:t>
            </a:r>
            <a:endParaRPr lang="en-US" dirty="0">
              <a:solidFill>
                <a:schemeClr val="bg2"/>
              </a:solidFill>
            </a:endParaRPr>
          </a:p>
        </p:txBody>
      </p:sp>
      <p:sp>
        <p:nvSpPr>
          <p:cNvPr id="30" name="Oval 29"/>
          <p:cNvSpPr/>
          <p:nvPr/>
        </p:nvSpPr>
        <p:spPr>
          <a:xfrm>
            <a:off x="1750060" y="4439920"/>
            <a:ext cx="133350" cy="13335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05" fill="hold"/>
                                        <p:tgtEl>
                                          <p:spTgt spid="15"/>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554" fill="hold"/>
                                        <p:tgtEl>
                                          <p:spTgt spid="16"/>
                                        </p:tgtEl>
                                      </p:cBhvr>
                                    </p:cmd>
                                  </p:childTnLst>
                                </p:cTn>
                              </p:par>
                            </p:childTnLst>
                          </p:cTn>
                        </p:par>
                        <p:par>
                          <p:cTn id="31" fill="hold">
                            <p:stCondLst>
                              <p:cond delay="3000"/>
                            </p:stCondLst>
                            <p:childTnLst>
                              <p:par>
                                <p:cTn id="32" presetID="1"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2554" fill="hold"/>
                                        <p:tgtEl>
                                          <p:spTgt spid="18"/>
                                        </p:tgtEl>
                                      </p:cBhvr>
                                    </p:cmd>
                                  </p:childTnLst>
                                </p:cTn>
                              </p:par>
                            </p:childTnLst>
                          </p:cTn>
                        </p:par>
                        <p:par>
                          <p:cTn id="38" fill="hold">
                            <p:stCondLst>
                              <p:cond delay="3000"/>
                            </p:stCondLst>
                            <p:childTnLst>
                              <p:par>
                                <p:cTn id="39" presetID="1" presetClass="entr" presetSubtype="0"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7" restart="whenNotActive" fill="hold" evtFilter="cancelBubble" nodeType="interactiveSeq">
                <p:stCondLst>
                  <p:cond evt="onClick" delay="0">
                    <p:tgtEl>
                      <p:spTgt spid="15"/>
                    </p:tgtEl>
                  </p:cond>
                </p:stCondLst>
                <p:endSync evt="end" delay="0">
                  <p:rtn val="all"/>
                </p:endSync>
                <p:childTnLst>
                  <p:par>
                    <p:cTn id="48" fill="hold">
                      <p:stCondLst>
                        <p:cond delay="0"/>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705" fill="hold"/>
                                        <p:tgtEl>
                                          <p:spTgt spid="15"/>
                                        </p:tgtEl>
                                      </p:cBhvr>
                                    </p:cmd>
                                  </p:childTnLst>
                                </p:cTn>
                              </p:par>
                            </p:childTnLst>
                          </p:cTn>
                        </p:par>
                      </p:childTnLst>
                    </p:cTn>
                  </p:par>
                </p:childTnLst>
              </p:cTn>
              <p:nextCondLst>
                <p:cond evt="onClick" delay="0">
                  <p:tgtEl>
                    <p:spTgt spid="15"/>
                  </p:tgtEl>
                </p:cond>
              </p:nextCondLst>
            </p:seq>
            <p:audio>
              <p:cMediaNode vol="80000" showWhenStopped="1">
                <p:cTn id="52" fill="hold" display="0">
                  <p:stCondLst>
                    <p:cond delay="indefinite"/>
                  </p:stCondLst>
                  <p:endCondLst>
                    <p:cond evt="onStopAudio" delay="0">
                      <p:tgtEl>
                        <p:sldTgt/>
                      </p:tgtEl>
                    </p:cond>
                  </p:endCondLst>
                </p:cTn>
                <p:tgtEl>
                  <p:spTgt spid="15"/>
                </p:tgtEl>
              </p:cMediaNode>
            </p:audio>
            <p:seq concurrent="1" nextAc="seek">
              <p:cTn id="53" restart="whenNotActive" fill="hold" evtFilter="cancelBubble" nodeType="interactiveSeq">
                <p:stCondLst>
                  <p:cond evt="onClick" delay="0">
                    <p:tgtEl>
                      <p:spTgt spid="16"/>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16"/>
                                        </p:tgtEl>
                                      </p:cBhvr>
                                    </p:cmd>
                                  </p:childTnLst>
                                </p:cTn>
                              </p:par>
                            </p:childTnLst>
                          </p:cTn>
                        </p:par>
                      </p:childTnLst>
                    </p:cTn>
                  </p:par>
                </p:childTnLst>
              </p:cTn>
              <p:nextCondLst>
                <p:cond evt="onClick" delay="0">
                  <p:tgtEl>
                    <p:spTgt spid="16"/>
                  </p:tgtEl>
                </p:cond>
              </p:nextCondLst>
            </p:seq>
            <p:video>
              <p:cMediaNode vol="80000">
                <p:cTn id="58" fill="hold" display="0">
                  <p:stCondLst>
                    <p:cond delay="indefinite"/>
                  </p:stCondLst>
                </p:cTn>
                <p:tgtEl>
                  <p:spTgt spid="16"/>
                </p:tgtEl>
              </p:cMediaNode>
            </p:video>
            <p:seq concurrent="1" nextAc="seek">
              <p:cTn id="59" restart="whenNotActive" fill="hold" evtFilter="cancelBubble" nodeType="interactiveSeq">
                <p:stCondLst>
                  <p:cond evt="onClick" delay="0">
                    <p:tgtEl>
                      <p:spTgt spid="18"/>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18"/>
                                        </p:tgtEl>
                                      </p:cBhvr>
                                    </p:cmd>
                                  </p:childTnLst>
                                </p:cTn>
                              </p:par>
                            </p:childTnLst>
                          </p:cTn>
                        </p:par>
                      </p:childTnLst>
                    </p:cTn>
                  </p:par>
                </p:childTnLst>
              </p:cTn>
              <p:nextCondLst>
                <p:cond evt="onClick" delay="0">
                  <p:tgtEl>
                    <p:spTgt spid="18"/>
                  </p:tgtEl>
                </p:cond>
              </p:nextCondLst>
            </p:seq>
            <p:video>
              <p:cMediaNode vol="80000">
                <p:cTn id="64" fill="hold" display="0">
                  <p:stCondLst>
                    <p:cond delay="indefinite"/>
                  </p:stCondLst>
                </p:cTn>
                <p:tgtEl>
                  <p:spTgt spid="18"/>
                </p:tgtEl>
              </p:cMediaNode>
            </p:video>
          </p:childTnLst>
        </p:cTn>
      </p:par>
    </p:tnLst>
    <p:bldLst>
      <p:bldP spid="13" grpId="0"/>
      <p:bldP spid="14" grpId="0"/>
      <p:bldP spid="19" grpId="0"/>
      <p:bldP spid="25" grpId="0"/>
      <p:bldP spid="26" grpId="0"/>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hematic-recal-pdf.pdf"/>
          <p:cNvPicPr>
            <a:picLocks noChangeAspect="1"/>
          </p:cNvPicPr>
          <p:nvPr/>
        </p:nvPicPr>
        <p:blipFill>
          <a:blip r:embed="rId1"/>
          <a:stretch>
            <a:fillRect/>
          </a:stretch>
        </p:blipFill>
        <p:spPr>
          <a:xfrm>
            <a:off x="4191000" y="-838200"/>
            <a:ext cx="4343400" cy="5791200"/>
          </a:xfrm>
          <a:prstGeom prst="rect">
            <a:avLst/>
          </a:prstGeom>
        </p:spPr>
      </p:pic>
      <p:pic>
        <p:nvPicPr>
          <p:cNvPr id="8" name="Picture 7" descr="schematic-recal-pdf-base.pdf"/>
          <p:cNvPicPr>
            <a:picLocks noChangeAspect="1"/>
          </p:cNvPicPr>
          <p:nvPr/>
        </p:nvPicPr>
        <p:blipFill>
          <a:blip r:embed="rId2"/>
          <a:stretch>
            <a:fillRect/>
          </a:stretch>
        </p:blipFill>
        <p:spPr>
          <a:xfrm>
            <a:off x="4191000" y="-838200"/>
            <a:ext cx="4343400" cy="5791200"/>
          </a:xfrm>
          <a:prstGeom prst="rect">
            <a:avLst/>
          </a:prstGeom>
        </p:spPr>
      </p:pic>
      <p:sp>
        <p:nvSpPr>
          <p:cNvPr id="12" name="TextBox 11"/>
          <p:cNvSpPr txBox="1"/>
          <p:nvPr/>
        </p:nvSpPr>
        <p:spPr>
          <a:xfrm>
            <a:off x="533400" y="457200"/>
            <a:ext cx="6129655" cy="1224915"/>
          </a:xfrm>
          <a:prstGeom prst="rect">
            <a:avLst/>
          </a:prstGeom>
          <a:noFill/>
        </p:spPr>
        <p:txBody>
          <a:bodyPr wrap="none" rtlCol="0">
            <a:spAutoFit/>
          </a:bodyPr>
          <a:lstStyle/>
          <a:p>
            <a:pPr>
              <a:lnSpc>
                <a:spcPct val="80000"/>
              </a:lnSpc>
            </a:pPr>
            <a:r>
              <a:rPr lang="en-US" sz="4300" dirty="0" smtClean="0">
                <a:solidFill>
                  <a:srgbClr val="404040"/>
                </a:solidFill>
              </a:rPr>
              <a:t>distributional learning for</a:t>
            </a:r>
            <a:endParaRPr lang="en-US" sz="4300" dirty="0" smtClean="0">
              <a:solidFill>
                <a:srgbClr val="404040"/>
              </a:solidFill>
            </a:endParaRPr>
          </a:p>
          <a:p>
            <a:pPr>
              <a:lnSpc>
                <a:spcPct val="80000"/>
              </a:lnSpc>
            </a:pPr>
            <a:r>
              <a:rPr lang="x-none" altLang="en-US" sz="4300" b="1" dirty="0" smtClean="0">
                <a:solidFill>
                  <a:srgbClr val="F8766D"/>
                </a:solidFill>
              </a:rPr>
              <a:t>ambiguous </a:t>
            </a:r>
            <a:r>
              <a:rPr lang="en-US" sz="4300" dirty="0" smtClean="0">
                <a:solidFill>
                  <a:srgbClr val="F8766D"/>
                </a:solidFill>
              </a:rPr>
              <a:t>/b/</a:t>
            </a:r>
            <a:endParaRPr lang="en-US" sz="4300" dirty="0">
              <a:solidFill>
                <a:srgbClr val="F8766D"/>
              </a:solidFill>
            </a:endParaRPr>
          </a:p>
        </p:txBody>
      </p:sp>
      <p:pic>
        <p:nvPicPr>
          <p:cNvPr id="9" name="Picture 8" descr="schematic-adapt-id.pdf"/>
          <p:cNvPicPr>
            <a:picLocks noChangeAspect="1"/>
          </p:cNvPicPr>
          <p:nvPr/>
        </p:nvPicPr>
        <p:blipFill>
          <a:blip r:embed="rId3"/>
          <a:stretch>
            <a:fillRect/>
          </a:stretch>
        </p:blipFill>
        <p:spPr>
          <a:xfrm>
            <a:off x="685800" y="2259521"/>
            <a:ext cx="2987222" cy="2779776"/>
          </a:xfrm>
          <a:prstGeom prst="rect">
            <a:avLst/>
          </a:prstGeom>
        </p:spPr>
      </p:pic>
      <p:pic>
        <p:nvPicPr>
          <p:cNvPr id="6" name="Picture 5" descr="schematic-adapt-id.pdf"/>
          <p:cNvPicPr>
            <a:picLocks noChangeAspect="1"/>
          </p:cNvPicPr>
          <p:nvPr/>
        </p:nvPicPr>
        <p:blipFill>
          <a:blip r:embed="rId4"/>
          <a:stretch>
            <a:fillRect/>
          </a:stretch>
        </p:blipFill>
        <p:spPr>
          <a:xfrm>
            <a:off x="685800" y="2259521"/>
            <a:ext cx="2987221" cy="2779776"/>
          </a:xfrm>
          <a:prstGeom prst="rect">
            <a:avLst/>
          </a:prstGeom>
        </p:spPr>
      </p:pic>
      <p:pic>
        <p:nvPicPr>
          <p:cNvPr id="7" name="Picture 6" descr="schematic-adapt-id.pdf"/>
          <p:cNvPicPr>
            <a:picLocks noChangeAspect="1"/>
          </p:cNvPicPr>
          <p:nvPr/>
        </p:nvPicPr>
        <p:blipFill>
          <a:blip r:embed="rId5"/>
          <a:stretch>
            <a:fillRect/>
          </a:stretch>
        </p:blipFill>
        <p:spPr>
          <a:xfrm>
            <a:off x="685800" y="2259521"/>
            <a:ext cx="2987221" cy="2779776"/>
          </a:xfrm>
          <a:prstGeom prst="rect">
            <a:avLst/>
          </a:prstGeom>
        </p:spPr>
      </p:pic>
      <p:sp>
        <p:nvSpPr>
          <p:cNvPr id="16" name="Slide Number Placeholder 15"/>
          <p:cNvSpPr>
            <a:spLocks noGrp="1"/>
          </p:cNvSpPr>
          <p:nvPr>
            <p:ph type="sldNum" sz="quarter" idx="12"/>
          </p:nvPr>
        </p:nvSpPr>
        <p:spPr/>
        <p:txBody>
          <a:bodyPr/>
          <a:lstStyle/>
          <a:p>
            <a:fld id="{5F80C8D4-EBF1-459B-B948-4CDFA6C62824}" type="slidenum">
              <a:rPr lang="en-US" smtClean="0"/>
            </a:fld>
            <a:endParaRPr lang="en-US"/>
          </a:p>
        </p:txBody>
      </p:sp>
      <p:sp>
        <p:nvSpPr>
          <p:cNvPr id="2" name="Rectangle 1"/>
          <p:cNvSpPr/>
          <p:nvPr/>
        </p:nvSpPr>
        <p:spPr bwMode="auto">
          <a:xfrm>
            <a:off x="5791200" y="4267200"/>
            <a:ext cx="1219200" cy="381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pic>
        <p:nvPicPr>
          <p:cNvPr id="10" name="Picture 9" descr="schematic-adapt-id.pdf"/>
          <p:cNvPicPr>
            <a:picLocks noChangeAspect="1"/>
          </p:cNvPicPr>
          <p:nvPr/>
        </p:nvPicPr>
        <p:blipFill rotWithShape="1">
          <a:blip r:embed="rId5"/>
          <a:srcRect l="45781" t="72051" r="27815" b="18142"/>
          <a:stretch>
            <a:fillRect/>
          </a:stretch>
        </p:blipFill>
        <p:spPr>
          <a:xfrm>
            <a:off x="6019800" y="4267200"/>
            <a:ext cx="788738" cy="267369"/>
          </a:xfrm>
          <a:prstGeom prst="rect">
            <a:avLst/>
          </a:prstGeom>
        </p:spPr>
      </p:pic>
      <p:sp>
        <p:nvSpPr>
          <p:cNvPr id="3" name="TextBox 2"/>
          <p:cNvSpPr txBox="1"/>
          <p:nvPr/>
        </p:nvSpPr>
        <p:spPr>
          <a:xfrm>
            <a:off x="4648200" y="2057400"/>
            <a:ext cx="543739" cy="461665"/>
          </a:xfrm>
          <a:prstGeom prst="rect">
            <a:avLst/>
          </a:prstGeom>
          <a:noFill/>
        </p:spPr>
        <p:txBody>
          <a:bodyPr wrap="none" rtlCol="0">
            <a:spAutoFit/>
          </a:bodyPr>
          <a:lstStyle/>
          <a:p>
            <a:r>
              <a:rPr lang="en-US" dirty="0" smtClean="0"/>
              <a:t>/b/</a:t>
            </a:r>
            <a:endParaRPr lang="en-US" dirty="0"/>
          </a:p>
        </p:txBody>
      </p:sp>
      <p:sp>
        <p:nvSpPr>
          <p:cNvPr id="13" name="TextBox 12"/>
          <p:cNvSpPr txBox="1"/>
          <p:nvPr/>
        </p:nvSpPr>
        <p:spPr>
          <a:xfrm>
            <a:off x="7609661" y="2052935"/>
            <a:ext cx="543739" cy="461665"/>
          </a:xfrm>
          <a:prstGeom prst="rect">
            <a:avLst/>
          </a:prstGeom>
          <a:noFill/>
        </p:spPr>
        <p:txBody>
          <a:bodyPr wrap="none" rtlCol="0">
            <a:spAutoFit/>
          </a:bodyPr>
          <a:lstStyle/>
          <a:p>
            <a:r>
              <a:rPr lang="en-US" dirty="0" smtClean="0"/>
              <a:t>/d/</a:t>
            </a:r>
            <a:endParaRPr lang="en-US" dirty="0"/>
          </a:p>
        </p:txBody>
      </p:sp>
      <p:grpSp>
        <p:nvGrpSpPr>
          <p:cNvPr id="15" name="Group 14"/>
          <p:cNvGrpSpPr/>
          <p:nvPr/>
        </p:nvGrpSpPr>
        <p:grpSpPr>
          <a:xfrm>
            <a:off x="6163310" y="4253865"/>
            <a:ext cx="339090" cy="203200"/>
            <a:chOff x="9706" y="6699"/>
            <a:chExt cx="534" cy="320"/>
          </a:xfrm>
        </p:grpSpPr>
        <p:sp>
          <p:nvSpPr>
            <p:cNvPr id="4" name="Oval 3"/>
            <p:cNvSpPr/>
            <p:nvPr/>
          </p:nvSpPr>
          <p:spPr>
            <a:xfrm>
              <a:off x="9706" y="681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 name="Oval 4"/>
            <p:cNvSpPr/>
            <p:nvPr/>
          </p:nvSpPr>
          <p:spPr>
            <a:xfrm>
              <a:off x="9906" y="68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Oval 10"/>
            <p:cNvSpPr/>
            <p:nvPr/>
          </p:nvSpPr>
          <p:spPr>
            <a:xfrm>
              <a:off x="10120" y="6760"/>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Oval 13"/>
            <p:cNvSpPr/>
            <p:nvPr/>
          </p:nvSpPr>
          <p:spPr>
            <a:xfrm>
              <a:off x="9946" y="66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458200" cy="1143000"/>
          </a:xfrm>
        </p:spPr>
        <p:txBody>
          <a:bodyPr/>
          <a:lstStyle/>
          <a:p>
            <a:r>
              <a:rPr lang="en-US" dirty="0" smtClean="0"/>
              <a:t>Incremental </a:t>
            </a:r>
            <a:r>
              <a:rPr lang="en-US" b="0" dirty="0" smtClean="0"/>
              <a:t>recalibration</a:t>
            </a:r>
            <a:endParaRPr lang="en-US" b="0"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3028" y="1905000"/>
            <a:ext cx="4270627" cy="3896011"/>
          </a:xfrm>
          <a:prstGeom prst="rect">
            <a:avLst/>
          </a:prstGeom>
        </p:spPr>
      </p:pic>
      <p:sp>
        <p:nvSpPr>
          <p:cNvPr id="6" name="TextBox 5"/>
          <p:cNvSpPr txBox="1"/>
          <p:nvPr/>
        </p:nvSpPr>
        <p:spPr>
          <a:xfrm rot="16200000">
            <a:off x="-440267" y="3417491"/>
            <a:ext cx="2152152" cy="461665"/>
          </a:xfrm>
          <a:prstGeom prst="rect">
            <a:avLst/>
          </a:prstGeom>
          <a:noFill/>
        </p:spPr>
        <p:txBody>
          <a:bodyPr wrap="none" rtlCol="0">
            <a:spAutoFit/>
          </a:bodyPr>
          <a:lstStyle/>
          <a:p>
            <a:r>
              <a:rPr lang="en-US" dirty="0" smtClean="0"/>
              <a:t>Boundary shift</a:t>
            </a:r>
            <a:endParaRPr lang="en-US" dirty="0"/>
          </a:p>
        </p:txBody>
      </p:sp>
      <p:grpSp>
        <p:nvGrpSpPr>
          <p:cNvPr id="7" name="Group 14"/>
          <p:cNvGrpSpPr/>
          <p:nvPr/>
        </p:nvGrpSpPr>
        <p:grpSpPr>
          <a:xfrm>
            <a:off x="228600" y="2133600"/>
            <a:ext cx="866642" cy="462380"/>
            <a:chOff x="6411198" y="2222266"/>
            <a:chExt cx="2190794" cy="1168854"/>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2295723"/>
              <a:ext cx="2190794" cy="1095397"/>
            </a:xfrm>
            <a:prstGeom prst="rect">
              <a:avLst/>
            </a:prstGeom>
          </p:spPr>
        </p:pic>
        <p:grpSp>
          <p:nvGrpSpPr>
            <p:cNvPr id="9" name="Group 8"/>
            <p:cNvGrpSpPr/>
            <p:nvPr/>
          </p:nvGrpSpPr>
          <p:grpSpPr>
            <a:xfrm>
              <a:off x="6926999" y="2222266"/>
              <a:ext cx="1154500" cy="1024551"/>
              <a:chOff x="6926999" y="2222266"/>
              <a:chExt cx="1154500" cy="1024551"/>
            </a:xfrm>
          </p:grpSpPr>
          <p:cxnSp>
            <p:nvCxnSpPr>
              <p:cNvPr id="10" name="Straight Arrow Connector 9"/>
              <p:cNvCxnSpPr/>
              <p:nvPr/>
            </p:nvCxnSpPr>
            <p:spPr bwMode="auto">
              <a:xfrm>
                <a:off x="7533112" y="2741757"/>
                <a:ext cx="346350" cy="0"/>
              </a:xfrm>
              <a:prstGeom prst="straightConnector1">
                <a:avLst/>
              </a:prstGeom>
              <a:noFill/>
              <a:ln w="12700" cap="flat" cmpd="sng" algn="ctr">
                <a:solidFill>
                  <a:srgbClr val="000000"/>
                </a:solidFill>
                <a:prstDash val="solid"/>
                <a:round/>
                <a:headEnd type="none" w="med" len="med"/>
                <a:tailEnd type="arrow"/>
              </a:ln>
              <a:effectLst/>
            </p:spPr>
          </p:cxnSp>
          <p:sp>
            <p:nvSpPr>
              <p:cNvPr id="11" name="Rectangle 10"/>
              <p:cNvSpPr/>
              <p:nvPr/>
            </p:nvSpPr>
            <p:spPr bwMode="auto">
              <a:xfrm>
                <a:off x="6926999" y="2222266"/>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grpSp>
      <p:grpSp>
        <p:nvGrpSpPr>
          <p:cNvPr id="12" name="Group 11"/>
          <p:cNvGrpSpPr/>
          <p:nvPr/>
        </p:nvGrpSpPr>
        <p:grpSpPr>
          <a:xfrm>
            <a:off x="257042" y="4800600"/>
            <a:ext cx="866642" cy="450964"/>
            <a:chOff x="6411198" y="3953902"/>
            <a:chExt cx="2190794" cy="1139993"/>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3998498"/>
              <a:ext cx="2190794" cy="1095397"/>
            </a:xfrm>
            <a:prstGeom prst="rect">
              <a:avLst/>
            </a:prstGeom>
            <a:ln>
              <a:noFill/>
              <a:headEnd type="arrow"/>
              <a:tailEnd type="none"/>
            </a:ln>
          </p:spPr>
        </p:pic>
        <p:cxnSp>
          <p:nvCxnSpPr>
            <p:cNvPr id="14" name="Straight Arrow Connector 13"/>
            <p:cNvCxnSpPr/>
            <p:nvPr/>
          </p:nvCxnSpPr>
          <p:spPr bwMode="auto">
            <a:xfrm>
              <a:off x="7172331" y="4444532"/>
              <a:ext cx="346350" cy="0"/>
            </a:xfrm>
            <a:prstGeom prst="straightConnector1">
              <a:avLst/>
            </a:prstGeom>
            <a:noFill/>
            <a:ln w="12700" cap="flat" cmpd="sng" algn="ctr">
              <a:solidFill>
                <a:srgbClr val="000000"/>
              </a:solidFill>
              <a:prstDash val="solid"/>
              <a:round/>
              <a:headEnd type="arrow" w="med" len="med"/>
              <a:tailEnd type="none"/>
            </a:ln>
            <a:effectLst/>
          </p:spPr>
        </p:cxnSp>
        <p:sp>
          <p:nvSpPr>
            <p:cNvPr id="15" name="Rectangle 14"/>
            <p:cNvSpPr/>
            <p:nvPr/>
          </p:nvSpPr>
          <p:spPr bwMode="auto">
            <a:xfrm>
              <a:off x="6926999" y="3953902"/>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sp>
        <p:nvSpPr>
          <p:cNvPr id="3" name="TextBox 2"/>
          <p:cNvSpPr txBox="1"/>
          <p:nvPr/>
        </p:nvSpPr>
        <p:spPr>
          <a:xfrm>
            <a:off x="5149855" y="3043535"/>
            <a:ext cx="4070345" cy="461665"/>
          </a:xfrm>
          <a:prstGeom prst="rect">
            <a:avLst/>
          </a:prstGeom>
          <a:noFill/>
        </p:spPr>
        <p:txBody>
          <a:bodyPr wrap="none" rtlCol="0">
            <a:spAutoFit/>
          </a:bodyPr>
          <a:lstStyle/>
          <a:p>
            <a:r>
              <a:rPr lang="en-US" b="1" dirty="0" smtClean="0">
                <a:solidFill>
                  <a:schemeClr val="tx2"/>
                </a:solidFill>
              </a:rPr>
              <a:t>Model predictions </a:t>
            </a:r>
            <a:r>
              <a:rPr lang="en-US" i="1" dirty="0" smtClean="0">
                <a:solidFill>
                  <a:schemeClr val="tx2"/>
                </a:solidFill>
              </a:rPr>
              <a:t>r</a:t>
            </a:r>
            <a:r>
              <a:rPr lang="en-US" baseline="30000" dirty="0" smtClean="0">
                <a:solidFill>
                  <a:schemeClr val="tx2"/>
                </a:solidFill>
              </a:rPr>
              <a:t>2</a:t>
            </a:r>
            <a:r>
              <a:rPr lang="en-US" dirty="0" smtClean="0">
                <a:solidFill>
                  <a:schemeClr val="tx2"/>
                </a:solidFill>
              </a:rPr>
              <a:t> = 0.96</a:t>
            </a:r>
            <a:endParaRPr lang="en-US" b="1" dirty="0">
              <a:solidFill>
                <a:schemeClr val="tx2"/>
              </a:solidFill>
            </a:endParaRPr>
          </a:p>
        </p:txBody>
      </p:sp>
      <p:sp>
        <p:nvSpPr>
          <p:cNvPr id="17" name="TextBox 16"/>
          <p:cNvSpPr txBox="1"/>
          <p:nvPr/>
        </p:nvSpPr>
        <p:spPr>
          <a:xfrm>
            <a:off x="5149855" y="2590800"/>
            <a:ext cx="3183083" cy="461665"/>
          </a:xfrm>
          <a:prstGeom prst="rect">
            <a:avLst/>
          </a:prstGeom>
          <a:noFill/>
        </p:spPr>
        <p:txBody>
          <a:bodyPr wrap="none" rtlCol="0">
            <a:spAutoFit/>
          </a:bodyPr>
          <a:lstStyle/>
          <a:p>
            <a:r>
              <a:rPr lang="en-US" b="1" dirty="0" smtClean="0">
                <a:solidFill>
                  <a:srgbClr val="F8766D"/>
                </a:solidFill>
              </a:rPr>
              <a:t>Data</a:t>
            </a:r>
            <a:r>
              <a:rPr lang="en-US" dirty="0" smtClean="0"/>
              <a:t> </a:t>
            </a:r>
            <a:r>
              <a:rPr lang="en-US" sz="1800" dirty="0" smtClean="0"/>
              <a:t>[</a:t>
            </a:r>
            <a:r>
              <a:rPr lang="en-US" sz="1800" dirty="0" err="1" smtClean="0"/>
              <a:t>Vroomen</a:t>
            </a:r>
            <a:r>
              <a:rPr lang="en-US" sz="1800" dirty="0" smtClean="0"/>
              <a:t> et al., 2007]</a:t>
            </a:r>
            <a:endParaRPr lang="en-US" sz="1800" dirty="0"/>
          </a:p>
        </p:txBody>
      </p:sp>
      <p:pic>
        <p:nvPicPr>
          <p:cNvPr id="20" name="Picture 19" descr="schematic-recal-pdf.pdf"/>
          <p:cNvPicPr>
            <a:picLocks noChangeAspect="1"/>
          </p:cNvPicPr>
          <p:nvPr/>
        </p:nvPicPr>
        <p:blipFill>
          <a:blip r:embed="rId3"/>
          <a:stretch>
            <a:fillRect/>
          </a:stretch>
        </p:blipFill>
        <p:spPr>
          <a:xfrm>
            <a:off x="5943600" y="2133600"/>
            <a:ext cx="2821406" cy="3761874"/>
          </a:xfrm>
          <a:prstGeom prst="rect">
            <a:avLst/>
          </a:prstGeom>
        </p:spPr>
      </p:pic>
      <p:sp>
        <p:nvSpPr>
          <p:cNvPr id="21" name="TextBox 20"/>
          <p:cNvSpPr txBox="1"/>
          <p:nvPr/>
        </p:nvSpPr>
        <p:spPr>
          <a:xfrm>
            <a:off x="187158" y="6320135"/>
            <a:ext cx="6391493" cy="461665"/>
          </a:xfrm>
          <a:prstGeom prst="rect">
            <a:avLst/>
          </a:prstGeom>
          <a:noFill/>
        </p:spPr>
        <p:txBody>
          <a:bodyPr wrap="none" rtlCol="0">
            <a:spAutoFit/>
          </a:bodyPr>
          <a:lstStyle/>
          <a:p>
            <a:r>
              <a:rPr lang="en-US" dirty="0" smtClean="0"/>
              <a:t>[Kleinschmidt &amp; Jaeger, 2015, </a:t>
            </a:r>
            <a:r>
              <a:rPr lang="en-US" i="1" dirty="0" smtClean="0"/>
              <a:t>Psych. Review</a:t>
            </a:r>
            <a:r>
              <a:rPr lang="en-US" dirty="0" smtClean="0"/>
              <a:t>]</a:t>
            </a:r>
            <a:endParaRPr lang="en-US" dirty="0"/>
          </a:p>
        </p:txBody>
      </p:sp>
      <p:grpSp>
        <p:nvGrpSpPr>
          <p:cNvPr id="16" name="Group 15"/>
          <p:cNvGrpSpPr/>
          <p:nvPr/>
        </p:nvGrpSpPr>
        <p:grpSpPr>
          <a:xfrm>
            <a:off x="7250430" y="5473700"/>
            <a:ext cx="220980" cy="132715"/>
            <a:chOff x="9706" y="6699"/>
            <a:chExt cx="534" cy="320"/>
          </a:xfrm>
        </p:grpSpPr>
        <p:sp>
          <p:nvSpPr>
            <p:cNvPr id="18" name="Oval 17"/>
            <p:cNvSpPr/>
            <p:nvPr/>
          </p:nvSpPr>
          <p:spPr>
            <a:xfrm>
              <a:off x="9706" y="681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9" name="Oval 18"/>
            <p:cNvSpPr/>
            <p:nvPr/>
          </p:nvSpPr>
          <p:spPr>
            <a:xfrm>
              <a:off x="9906" y="68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2" name="Oval 21"/>
            <p:cNvSpPr/>
            <p:nvPr/>
          </p:nvSpPr>
          <p:spPr>
            <a:xfrm>
              <a:off x="10120" y="6760"/>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3" name="Oval 22"/>
            <p:cNvSpPr/>
            <p:nvPr/>
          </p:nvSpPr>
          <p:spPr>
            <a:xfrm>
              <a:off x="9946" y="66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Selective adaptation</a:t>
            </a:r>
            <a:endParaRPr lang="en-US"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descr="belief-updating-model-selad.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1905000"/>
            <a:ext cx="4106111" cy="3773183"/>
          </a:xfrm>
          <a:prstGeom prst="rect">
            <a:avLst/>
          </a:prstGeom>
        </p:spPr>
      </p:pic>
      <p:sp>
        <p:nvSpPr>
          <p:cNvPr id="6" name="TextBox 5"/>
          <p:cNvSpPr txBox="1"/>
          <p:nvPr/>
        </p:nvSpPr>
        <p:spPr>
          <a:xfrm rot="16200000">
            <a:off x="-440267" y="3417491"/>
            <a:ext cx="2152152" cy="461665"/>
          </a:xfrm>
          <a:prstGeom prst="rect">
            <a:avLst/>
          </a:prstGeom>
          <a:noFill/>
        </p:spPr>
        <p:txBody>
          <a:bodyPr wrap="none" rtlCol="0">
            <a:spAutoFit/>
          </a:bodyPr>
          <a:lstStyle/>
          <a:p>
            <a:r>
              <a:rPr lang="en-US" dirty="0" smtClean="0"/>
              <a:t>Boundary shift</a:t>
            </a:r>
            <a:endParaRPr lang="en-US" dirty="0"/>
          </a:p>
        </p:txBody>
      </p:sp>
      <p:grpSp>
        <p:nvGrpSpPr>
          <p:cNvPr id="7" name="Group 14"/>
          <p:cNvGrpSpPr/>
          <p:nvPr/>
        </p:nvGrpSpPr>
        <p:grpSpPr>
          <a:xfrm>
            <a:off x="228600" y="2133600"/>
            <a:ext cx="866642" cy="462380"/>
            <a:chOff x="6411198" y="2222266"/>
            <a:chExt cx="2190794" cy="1168854"/>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2295723"/>
              <a:ext cx="2190794" cy="1095397"/>
            </a:xfrm>
            <a:prstGeom prst="rect">
              <a:avLst/>
            </a:prstGeom>
          </p:spPr>
        </p:pic>
        <p:grpSp>
          <p:nvGrpSpPr>
            <p:cNvPr id="9" name="Group 8"/>
            <p:cNvGrpSpPr/>
            <p:nvPr/>
          </p:nvGrpSpPr>
          <p:grpSpPr>
            <a:xfrm>
              <a:off x="6926999" y="2222266"/>
              <a:ext cx="1154500" cy="1024551"/>
              <a:chOff x="6926999" y="2222266"/>
              <a:chExt cx="1154500" cy="1024551"/>
            </a:xfrm>
          </p:grpSpPr>
          <p:cxnSp>
            <p:nvCxnSpPr>
              <p:cNvPr id="10" name="Straight Arrow Connector 9"/>
              <p:cNvCxnSpPr/>
              <p:nvPr/>
            </p:nvCxnSpPr>
            <p:spPr bwMode="auto">
              <a:xfrm>
                <a:off x="7533112" y="2741757"/>
                <a:ext cx="346350" cy="0"/>
              </a:xfrm>
              <a:prstGeom prst="straightConnector1">
                <a:avLst/>
              </a:prstGeom>
              <a:noFill/>
              <a:ln w="12700" cap="flat" cmpd="sng" algn="ctr">
                <a:solidFill>
                  <a:srgbClr val="000000"/>
                </a:solidFill>
                <a:prstDash val="solid"/>
                <a:round/>
                <a:headEnd type="none" w="med" len="med"/>
                <a:tailEnd type="arrow"/>
              </a:ln>
              <a:effectLst/>
            </p:spPr>
          </p:cxnSp>
          <p:sp>
            <p:nvSpPr>
              <p:cNvPr id="11" name="Rectangle 10"/>
              <p:cNvSpPr/>
              <p:nvPr/>
            </p:nvSpPr>
            <p:spPr bwMode="auto">
              <a:xfrm>
                <a:off x="6926999" y="2222266"/>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grpSp>
      <p:grpSp>
        <p:nvGrpSpPr>
          <p:cNvPr id="12" name="Group 11"/>
          <p:cNvGrpSpPr/>
          <p:nvPr/>
        </p:nvGrpSpPr>
        <p:grpSpPr>
          <a:xfrm>
            <a:off x="257042" y="4800600"/>
            <a:ext cx="866642" cy="450964"/>
            <a:chOff x="6411198" y="3953902"/>
            <a:chExt cx="2190794" cy="1139993"/>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3998498"/>
              <a:ext cx="2190794" cy="1095397"/>
            </a:xfrm>
            <a:prstGeom prst="rect">
              <a:avLst/>
            </a:prstGeom>
            <a:ln>
              <a:noFill/>
              <a:headEnd type="arrow"/>
              <a:tailEnd type="none"/>
            </a:ln>
          </p:spPr>
        </p:pic>
        <p:cxnSp>
          <p:nvCxnSpPr>
            <p:cNvPr id="14" name="Straight Arrow Connector 13"/>
            <p:cNvCxnSpPr/>
            <p:nvPr/>
          </p:nvCxnSpPr>
          <p:spPr bwMode="auto">
            <a:xfrm>
              <a:off x="7172331" y="4444532"/>
              <a:ext cx="346350" cy="0"/>
            </a:xfrm>
            <a:prstGeom prst="straightConnector1">
              <a:avLst/>
            </a:prstGeom>
            <a:noFill/>
            <a:ln w="12700" cap="flat" cmpd="sng" algn="ctr">
              <a:solidFill>
                <a:srgbClr val="000000"/>
              </a:solidFill>
              <a:prstDash val="solid"/>
              <a:round/>
              <a:headEnd type="arrow" w="med" len="med"/>
              <a:tailEnd type="none"/>
            </a:ln>
            <a:effectLst/>
          </p:spPr>
        </p:cxnSp>
        <p:sp>
          <p:nvSpPr>
            <p:cNvPr id="15" name="Rectangle 14"/>
            <p:cNvSpPr/>
            <p:nvPr/>
          </p:nvSpPr>
          <p:spPr bwMode="auto">
            <a:xfrm>
              <a:off x="6926999" y="3953902"/>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sp>
        <p:nvSpPr>
          <p:cNvPr id="16" name="TextBox 15"/>
          <p:cNvSpPr txBox="1"/>
          <p:nvPr/>
        </p:nvSpPr>
        <p:spPr>
          <a:xfrm>
            <a:off x="187158" y="6320135"/>
            <a:ext cx="6391493" cy="461665"/>
          </a:xfrm>
          <a:prstGeom prst="rect">
            <a:avLst/>
          </a:prstGeom>
          <a:noFill/>
        </p:spPr>
        <p:txBody>
          <a:bodyPr wrap="none" rtlCol="0">
            <a:spAutoFit/>
          </a:bodyPr>
          <a:lstStyle/>
          <a:p>
            <a:r>
              <a:rPr lang="en-US" dirty="0" smtClean="0"/>
              <a:t>[Kleinschmidt &amp; Jaeger, 2015, </a:t>
            </a:r>
            <a:r>
              <a:rPr lang="en-US" i="1" dirty="0" smtClean="0"/>
              <a:t>Psych. Review</a:t>
            </a:r>
            <a:r>
              <a:rPr lang="en-US" dirty="0" smtClean="0"/>
              <a:t>]</a:t>
            </a:r>
            <a:endParaRPr lang="en-US" dirty="0"/>
          </a:p>
        </p:txBody>
      </p:sp>
      <p:pic>
        <p:nvPicPr>
          <p:cNvPr id="17" name="Picture 16" descr="schematic-recal-pdf-points.pdf"/>
          <p:cNvPicPr>
            <a:picLocks noChangeAspect="1"/>
          </p:cNvPicPr>
          <p:nvPr/>
        </p:nvPicPr>
        <p:blipFill>
          <a:blip r:embed="rId3"/>
          <a:stretch>
            <a:fillRect/>
          </a:stretch>
        </p:blipFill>
        <p:spPr>
          <a:xfrm>
            <a:off x="5867400" y="76200"/>
            <a:ext cx="2743200" cy="3657600"/>
          </a:xfrm>
          <a:prstGeom prst="rect">
            <a:avLst/>
          </a:prstGeom>
        </p:spPr>
      </p:pic>
      <p:sp>
        <p:nvSpPr>
          <p:cNvPr id="18" name="TextBox 17"/>
          <p:cNvSpPr txBox="1"/>
          <p:nvPr/>
        </p:nvSpPr>
        <p:spPr>
          <a:xfrm>
            <a:off x="5149855" y="4338935"/>
            <a:ext cx="4070345" cy="461665"/>
          </a:xfrm>
          <a:prstGeom prst="rect">
            <a:avLst/>
          </a:prstGeom>
          <a:noFill/>
        </p:spPr>
        <p:txBody>
          <a:bodyPr wrap="none" rtlCol="0">
            <a:spAutoFit/>
          </a:bodyPr>
          <a:lstStyle/>
          <a:p>
            <a:r>
              <a:rPr lang="en-US" b="1" dirty="0" smtClean="0">
                <a:solidFill>
                  <a:schemeClr val="tx2"/>
                </a:solidFill>
              </a:rPr>
              <a:t>Model predictions</a:t>
            </a:r>
            <a:r>
              <a:rPr lang="en-US" b="1" dirty="0">
                <a:solidFill>
                  <a:schemeClr val="tx2"/>
                </a:solidFill>
              </a:rPr>
              <a:t> </a:t>
            </a:r>
            <a:r>
              <a:rPr lang="en-US" i="1" dirty="0">
                <a:solidFill>
                  <a:schemeClr val="tx2"/>
                </a:solidFill>
              </a:rPr>
              <a:t>r</a:t>
            </a:r>
            <a:r>
              <a:rPr lang="en-US" baseline="30000" dirty="0">
                <a:solidFill>
                  <a:schemeClr val="tx2"/>
                </a:solidFill>
              </a:rPr>
              <a:t>2</a:t>
            </a:r>
            <a:r>
              <a:rPr lang="en-US" dirty="0">
                <a:solidFill>
                  <a:schemeClr val="tx2"/>
                </a:solidFill>
              </a:rPr>
              <a:t> = </a:t>
            </a:r>
            <a:r>
              <a:rPr lang="en-US" dirty="0" smtClean="0">
                <a:solidFill>
                  <a:schemeClr val="tx2"/>
                </a:solidFill>
              </a:rPr>
              <a:t>0.83</a:t>
            </a:r>
            <a:endParaRPr lang="en-US" b="1" dirty="0">
              <a:solidFill>
                <a:schemeClr val="tx2"/>
              </a:solidFill>
            </a:endParaRPr>
          </a:p>
        </p:txBody>
      </p:sp>
      <p:sp>
        <p:nvSpPr>
          <p:cNvPr id="19" name="TextBox 18"/>
          <p:cNvSpPr txBox="1"/>
          <p:nvPr/>
        </p:nvSpPr>
        <p:spPr>
          <a:xfrm>
            <a:off x="5149855" y="3886200"/>
            <a:ext cx="3183083" cy="461665"/>
          </a:xfrm>
          <a:prstGeom prst="rect">
            <a:avLst/>
          </a:prstGeom>
          <a:noFill/>
        </p:spPr>
        <p:txBody>
          <a:bodyPr wrap="none" rtlCol="0">
            <a:spAutoFit/>
          </a:bodyPr>
          <a:lstStyle/>
          <a:p>
            <a:r>
              <a:rPr lang="en-US" b="1" dirty="0" smtClean="0">
                <a:solidFill>
                  <a:srgbClr val="00BFC4"/>
                </a:solidFill>
              </a:rPr>
              <a:t>Data</a:t>
            </a:r>
            <a:r>
              <a:rPr lang="en-US" dirty="0" smtClean="0">
                <a:solidFill>
                  <a:srgbClr val="00BFC4"/>
                </a:solidFill>
              </a:rPr>
              <a:t> </a:t>
            </a:r>
            <a:r>
              <a:rPr lang="en-US" sz="1800" dirty="0" smtClean="0"/>
              <a:t>[</a:t>
            </a:r>
            <a:r>
              <a:rPr lang="en-US" sz="1800" dirty="0" err="1" smtClean="0"/>
              <a:t>Vroomen</a:t>
            </a:r>
            <a:r>
              <a:rPr lang="en-US" sz="1800" dirty="0" smtClean="0"/>
              <a:t> et al., 2007]</a:t>
            </a:r>
            <a:endParaRPr lang="en-US" sz="1800" dirty="0"/>
          </a:p>
        </p:txBody>
      </p:sp>
      <p:grpSp>
        <p:nvGrpSpPr>
          <p:cNvPr id="3" name="Group 2"/>
          <p:cNvGrpSpPr/>
          <p:nvPr/>
        </p:nvGrpSpPr>
        <p:grpSpPr>
          <a:xfrm>
            <a:off x="6488430" y="3340100"/>
            <a:ext cx="220980" cy="132715"/>
            <a:chOff x="9706" y="6699"/>
            <a:chExt cx="534" cy="320"/>
          </a:xfrm>
        </p:grpSpPr>
        <p:sp>
          <p:nvSpPr>
            <p:cNvPr id="20" name="Oval 19"/>
            <p:cNvSpPr/>
            <p:nvPr/>
          </p:nvSpPr>
          <p:spPr>
            <a:xfrm>
              <a:off x="9706" y="6819"/>
              <a:ext cx="120" cy="12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noAutofit/>
            </a:bodyPr>
            <a:p>
              <a:pPr lvl="0" algn="l" defTabSz="914400">
                <a:buClrTx/>
                <a:buSzTx/>
                <a:buFontTx/>
              </a:pPr>
              <a:endParaRPr lang="en-US">
                <a:ln>
                  <a:noFill/>
                </a:ln>
                <a:sym typeface="+mn-ea"/>
              </a:endParaRPr>
            </a:p>
          </p:txBody>
        </p:sp>
        <p:sp>
          <p:nvSpPr>
            <p:cNvPr id="21" name="Oval 20"/>
            <p:cNvSpPr/>
            <p:nvPr/>
          </p:nvSpPr>
          <p:spPr>
            <a:xfrm>
              <a:off x="9906" y="6899"/>
              <a:ext cx="120" cy="12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2" name="Oval 21"/>
            <p:cNvSpPr/>
            <p:nvPr/>
          </p:nvSpPr>
          <p:spPr>
            <a:xfrm>
              <a:off x="10120" y="6760"/>
              <a:ext cx="120" cy="12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noAutofit/>
            </a:bodyPr>
            <a:p>
              <a:pPr lvl="0" algn="l" defTabSz="914400">
                <a:buClrTx/>
                <a:buSzTx/>
                <a:buFontTx/>
              </a:pPr>
              <a:endParaRPr lang="en-US">
                <a:ln>
                  <a:noFill/>
                </a:ln>
                <a:sym typeface="+mn-ea"/>
              </a:endParaRPr>
            </a:p>
          </p:txBody>
        </p:sp>
        <p:sp>
          <p:nvSpPr>
            <p:cNvPr id="23" name="Oval 22"/>
            <p:cNvSpPr/>
            <p:nvPr/>
          </p:nvSpPr>
          <p:spPr>
            <a:xfrm>
              <a:off x="9946" y="6699"/>
              <a:ext cx="120" cy="12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noAutofit/>
            </a:bodyPr>
            <a:p>
              <a:pPr lvl="0" algn="l" defTabSz="914400">
                <a:buClrTx/>
                <a:buSzTx/>
                <a:buFontTx/>
              </a:pPr>
              <a:endParaRPr lang="en-US">
                <a:ln>
                  <a:noFill/>
                </a:ln>
                <a:sym typeface="+mn-ea"/>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
      <a:dk1>
        <a:srgbClr val="808080"/>
      </a:dk1>
      <a:lt1>
        <a:srgbClr val="D8D6C7"/>
      </a:lt1>
      <a:dk2>
        <a:srgbClr val="000000"/>
      </a:dk2>
      <a:lt2>
        <a:srgbClr val="FFFFFF"/>
      </a:lt2>
      <a:accent1>
        <a:srgbClr val="BBE0E3"/>
      </a:accent1>
      <a:accent2>
        <a:srgbClr val="333399"/>
      </a:accent2>
      <a:accent3>
        <a:srgbClr val="AAAAAA"/>
      </a:accent3>
      <a:accent4>
        <a:srgbClr val="B8B7AA"/>
      </a:accent4>
      <a:accent5>
        <a:srgbClr val="DAEDEF"/>
      </a:accent5>
      <a:accent6>
        <a:srgbClr val="2D2D8A"/>
      </a:accent6>
      <a:hlink>
        <a:srgbClr val="009999"/>
      </a:hlink>
      <a:folHlink>
        <a:srgbClr val="99CC00"/>
      </a:folHlink>
    </a:clrScheme>
    <a:fontScheme name="Blank Presentation">
      <a:majorFont>
        <a:latin typeface="Arimo"/>
        <a:ea typeface="ＭＳ Ｐゴシック"/>
        <a:cs typeface="ＭＳ Ｐゴシック"/>
      </a:majorFont>
      <a:minorFont>
        <a:latin typeface="Arimo"/>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808080"/>
        </a:dk1>
        <a:lt1>
          <a:srgbClr val="D8D8D8"/>
        </a:lt1>
        <a:dk2>
          <a:srgbClr val="000000"/>
        </a:dk2>
        <a:lt2>
          <a:srgbClr val="FFFFFF"/>
        </a:lt2>
        <a:accent1>
          <a:srgbClr val="BBE0E3"/>
        </a:accent1>
        <a:accent2>
          <a:srgbClr val="333399"/>
        </a:accent2>
        <a:accent3>
          <a:srgbClr val="AAAAAA"/>
        </a:accent3>
        <a:accent4>
          <a:srgbClr val="B8B8B8"/>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5685</Words>
  <Application>Kingsoft Office WPP</Application>
  <PresentationFormat>On-screen Show (4:3)</PresentationFormat>
  <Paragraphs>564</Paragraphs>
  <Slides>52</Slides>
  <Notes>123</Notes>
  <HiddenSlides>26</HiddenSlides>
  <MMClips>6</MMClips>
  <ScaleCrop>false</ScaleCrop>
  <HeadingPairs>
    <vt:vector size="4" baseType="variant">
      <vt:variant>
        <vt:lpstr>主题</vt:lpstr>
      </vt:variant>
      <vt:variant>
        <vt:i4>1</vt:i4>
      </vt:variant>
      <vt:variant>
        <vt:lpstr>幻灯片标题</vt:lpstr>
      </vt:variant>
      <vt:variant>
        <vt:i4>52</vt:i4>
      </vt:variant>
    </vt:vector>
  </HeadingPairs>
  <TitlesOfParts>
    <vt:vector size="53" baseType="lpstr">
      <vt:lpstr>Blank Presentation</vt:lpstr>
      <vt:lpstr>What's  prediction  got to do with adaptation?</vt:lpstr>
      <vt:lpstr>PowerPoint 演示文稿</vt:lpstr>
      <vt:lpstr>PowerPoint 演示文稿</vt:lpstr>
      <vt:lpstr>PowerPoint 演示文稿</vt:lpstr>
      <vt:lpstr>Inference under uncertainty</vt:lpstr>
      <vt:lpstr>Recalibration</vt:lpstr>
      <vt:lpstr>PowerPoint 演示文稿</vt:lpstr>
      <vt:lpstr>Incremental recalibration</vt:lpstr>
      <vt:lpstr>Selective adaptation</vt:lpstr>
      <vt:lpstr>Continuum of adaptation</vt:lpstr>
      <vt:lpstr>PowerPoint 演示文稿</vt:lpstr>
      <vt:lpstr>PowerPoint 演示文稿</vt:lpstr>
      <vt:lpstr>But what is distributional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Prior beliefs constrain adaptation</vt:lpstr>
      <vt:lpstr>Prior beliefs constrain adaptation</vt:lpstr>
      <vt:lpstr>Adaptation tells us something about prior beliefs</vt:lpstr>
      <vt:lpstr>Inferred prior beliefs predict adaptation to new distributions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Supramarginal gyrus</vt:lpstr>
      <vt:lpstr>A unified mechanism?</vt:lpstr>
      <vt:lpstr>PowerPoint 演示文稿</vt:lpstr>
      <vt:lpstr>Interested?</vt:lpstr>
      <vt:lpstr>Thanks</vt:lpstr>
      <vt:lpstr>PowerPoint 演示文稿</vt:lpstr>
      <vt:lpstr>Wrapping up</vt:lpstr>
      <vt:lpstr>PowerPoint 演示文稿</vt:lpstr>
    </vt:vector>
  </TitlesOfParts>
  <Company>David Kleinschmidt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PHONETIC CATEGORIES BY LEARNING A LEXICON</dc:title>
  <dc:creator>David Kleinschmidt</dc:creator>
  <cp:lastModifiedBy>dave</cp:lastModifiedBy>
  <cp:revision>1591</cp:revision>
  <dcterms:created xsi:type="dcterms:W3CDTF">2017-08-08T08:35:50Z</dcterms:created>
  <dcterms:modified xsi:type="dcterms:W3CDTF">2017-08-08T08:35:50Z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